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w Bold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Alata" charset="1" panose="00000500000000000000"/>
      <p:regular r:id="rId21"/>
    </p:embeddedFont>
    <p:embeddedFont>
      <p:font typeface="Open Sauce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jpeg" Type="http://schemas.openxmlformats.org/officeDocument/2006/relationships/image"/><Relationship Id="rId6" Target="../media/image54.jpeg" Type="http://schemas.openxmlformats.org/officeDocument/2006/relationships/image"/><Relationship Id="rId7" Target="../media/image55.jpe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9.jpeg" Type="http://schemas.openxmlformats.org/officeDocument/2006/relationships/image"/><Relationship Id="rId5" Target="https://drive.google.com/file/d/1ncFs-46QpEPeX-Lp_xN_8CpBEPbo8eXT/view?usp=drive_link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32068" y="649592"/>
            <a:ext cx="10165868" cy="8987817"/>
            <a:chOff x="0" y="0"/>
            <a:chExt cx="1163505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1163784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11637845">
                  <a:moveTo>
                    <a:pt x="11637845" y="10251440"/>
                  </a:moveTo>
                  <a:cubicBezTo>
                    <a:pt x="11637845" y="10284587"/>
                    <a:pt x="11623417" y="10286873"/>
                    <a:pt x="11585803" y="10286873"/>
                  </a:cubicBezTo>
                  <a:cubicBezTo>
                    <a:pt x="7725316" y="10286238"/>
                    <a:pt x="3864999" y="10286238"/>
                    <a:pt x="4512" y="10286238"/>
                  </a:cubicBezTo>
                  <a:cubicBezTo>
                    <a:pt x="0" y="10272395"/>
                    <a:pt x="7603" y="10259822"/>
                    <a:pt x="11553" y="10246995"/>
                  </a:cubicBezTo>
                  <a:cubicBezTo>
                    <a:pt x="181245" y="9685401"/>
                    <a:pt x="351109" y="9123934"/>
                    <a:pt x="521316" y="8562467"/>
                  </a:cubicBezTo>
                  <a:cubicBezTo>
                    <a:pt x="764003" y="7761986"/>
                    <a:pt x="1007205" y="6961632"/>
                    <a:pt x="1249720" y="6161151"/>
                  </a:cubicBezTo>
                  <a:cubicBezTo>
                    <a:pt x="1549256" y="5172583"/>
                    <a:pt x="1848106" y="4184015"/>
                    <a:pt x="2147471" y="3195574"/>
                  </a:cubicBezTo>
                  <a:cubicBezTo>
                    <a:pt x="2451646" y="2191385"/>
                    <a:pt x="2755992" y="1187323"/>
                    <a:pt x="3061025" y="183261"/>
                  </a:cubicBezTo>
                  <a:cubicBezTo>
                    <a:pt x="3079574" y="122174"/>
                    <a:pt x="3091425" y="59690"/>
                    <a:pt x="3121482" y="635"/>
                  </a:cubicBezTo>
                  <a:cubicBezTo>
                    <a:pt x="5943037" y="635"/>
                    <a:pt x="8764593" y="635"/>
                    <a:pt x="11586147" y="0"/>
                  </a:cubicBezTo>
                  <a:cubicBezTo>
                    <a:pt x="11624449" y="0"/>
                    <a:pt x="11637501" y="3429"/>
                    <a:pt x="11637501" y="35814"/>
                  </a:cubicBezTo>
                  <a:cubicBezTo>
                    <a:pt x="11636471" y="3441065"/>
                    <a:pt x="11636471" y="6846316"/>
                    <a:pt x="1163784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7305" t="-1" r="-27301" b="-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615629"/>
            <a:ext cx="10959085" cy="173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SAFE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327661"/>
            <a:ext cx="9659937" cy="17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STEP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13424" y="1501207"/>
            <a:ext cx="4297048" cy="6911489"/>
            <a:chOff x="0" y="0"/>
            <a:chExt cx="1131733" cy="1820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820310"/>
            </a:xfrm>
            <a:custGeom>
              <a:avLst/>
              <a:gdLst/>
              <a:ahLst/>
              <a:cxnLst/>
              <a:rect r="r" b="b" t="t" l="l"/>
              <a:pathLst>
                <a:path h="1820310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858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1501207"/>
            <a:ext cx="4297048" cy="6911489"/>
            <a:chOff x="0" y="0"/>
            <a:chExt cx="1131733" cy="18203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820310"/>
            </a:xfrm>
            <a:custGeom>
              <a:avLst/>
              <a:gdLst/>
              <a:ahLst/>
              <a:cxnLst/>
              <a:rect r="r" b="b" t="t" l="l"/>
              <a:pathLst>
                <a:path h="1820310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858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1501207"/>
            <a:ext cx="4297048" cy="6911489"/>
            <a:chOff x="0" y="0"/>
            <a:chExt cx="1131733" cy="18203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820310"/>
            </a:xfrm>
            <a:custGeom>
              <a:avLst/>
              <a:gdLst/>
              <a:ahLst/>
              <a:cxnLst/>
              <a:rect r="r" b="b" t="t" l="l"/>
              <a:pathLst>
                <a:path h="1820310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858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56991" y="1790190"/>
            <a:ext cx="1940725" cy="2236053"/>
          </a:xfrm>
          <a:custGeom>
            <a:avLst/>
            <a:gdLst/>
            <a:ahLst/>
            <a:cxnLst/>
            <a:rect r="r" b="b" t="t" l="l"/>
            <a:pathLst>
              <a:path h="2236053" w="1940725">
                <a:moveTo>
                  <a:pt x="0" y="0"/>
                </a:moveTo>
                <a:lnTo>
                  <a:pt x="1940725" y="0"/>
                </a:lnTo>
                <a:lnTo>
                  <a:pt x="1940725" y="2236053"/>
                </a:lnTo>
                <a:lnTo>
                  <a:pt x="0" y="2236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07220" y="1790190"/>
            <a:ext cx="1869822" cy="2458227"/>
          </a:xfrm>
          <a:custGeom>
            <a:avLst/>
            <a:gdLst/>
            <a:ahLst/>
            <a:cxnLst/>
            <a:rect r="r" b="b" t="t" l="l"/>
            <a:pathLst>
              <a:path h="2458227" w="1869822">
                <a:moveTo>
                  <a:pt x="0" y="0"/>
                </a:moveTo>
                <a:lnTo>
                  <a:pt x="1869822" y="0"/>
                </a:lnTo>
                <a:lnTo>
                  <a:pt x="1869822" y="2458227"/>
                </a:lnTo>
                <a:lnTo>
                  <a:pt x="0" y="2458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4000">
            <a:off x="12593608" y="1676168"/>
            <a:ext cx="2127971" cy="2760357"/>
          </a:xfrm>
          <a:custGeom>
            <a:avLst/>
            <a:gdLst/>
            <a:ahLst/>
            <a:cxnLst/>
            <a:rect r="r" b="b" t="t" l="l"/>
            <a:pathLst>
              <a:path h="2760357" w="2127971">
                <a:moveTo>
                  <a:pt x="19168" y="0"/>
                </a:moveTo>
                <a:lnTo>
                  <a:pt x="2127970" y="14722"/>
                </a:lnTo>
                <a:lnTo>
                  <a:pt x="2108802" y="2760357"/>
                </a:lnTo>
                <a:lnTo>
                  <a:pt x="0" y="2745634"/>
                </a:lnTo>
                <a:lnTo>
                  <a:pt x="19168" y="0"/>
                </a:lnTo>
                <a:close/>
              </a:path>
            </a:pathLst>
          </a:custGeom>
          <a:blipFill>
            <a:blip r:embed="rId7"/>
            <a:stretch>
              <a:fillRect l="-254" t="-35041" r="0" b="-3670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75367" y="5415442"/>
            <a:ext cx="251614" cy="193972"/>
          </a:xfrm>
          <a:custGeom>
            <a:avLst/>
            <a:gdLst/>
            <a:ahLst/>
            <a:cxnLst/>
            <a:rect r="r" b="b" t="t" l="l"/>
            <a:pathLst>
              <a:path h="193972" w="251614">
                <a:moveTo>
                  <a:pt x="0" y="0"/>
                </a:moveTo>
                <a:lnTo>
                  <a:pt x="251614" y="0"/>
                </a:lnTo>
                <a:lnTo>
                  <a:pt x="251614" y="193972"/>
                </a:lnTo>
                <a:lnTo>
                  <a:pt x="0" y="1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63922" y="360714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FEEDBACK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13153" y="5299406"/>
            <a:ext cx="3390179" cy="195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8"/>
              </a:lnSpc>
            </a:pPr>
          </a:p>
          <a:p>
            <a:pPr algn="ctr">
              <a:lnSpc>
                <a:spcPts val="2298"/>
              </a:lnSpc>
            </a:pPr>
            <a:r>
              <a:rPr lang="en-US" sz="1665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 applaud the creators for their innovative solution to aid the visually impaired. These glasses offer invaluable support and independence to those in need.</a:t>
            </a:r>
          </a:p>
          <a:p>
            <a:pPr algn="ctr" marL="0" indent="0" lvl="0">
              <a:lnSpc>
                <a:spcPts val="2298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157430" y="5580839"/>
            <a:ext cx="3200745" cy="219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The proposed sunglasses with integrated camera and NFC tags offer a promising solution for individuals with visual impairments. Providing real-time feedback on their surroundings can greatly enhance their spatial awareness and safety.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44989" y="4244775"/>
            <a:ext cx="2433917" cy="43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DR.KAVITHA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99822" y="4796297"/>
            <a:ext cx="3115542" cy="37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DR.HARSHITHA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06597" y="4486347"/>
            <a:ext cx="349673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DR.NISHCITHA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78829" y="4693426"/>
            <a:ext cx="4297048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51D40"/>
                </a:solidFill>
                <a:latin typeface="Alata"/>
                <a:ea typeface="Alata"/>
                <a:cs typeface="Alata"/>
                <a:sym typeface="Alata"/>
              </a:rPr>
              <a:t>OPHTHALMOLOGIST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83237" y="5146182"/>
            <a:ext cx="3200745" cy="239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 believe the concept of using VISION MATE with NFC technology to aid navigation for visually impaired individuals is ingenious , This could revolutionize the way they interact with their environment and improve their overall quality of life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132907">
            <a:off x="5696068" y="7549852"/>
            <a:ext cx="260398" cy="200743"/>
          </a:xfrm>
          <a:custGeom>
            <a:avLst/>
            <a:gdLst/>
            <a:ahLst/>
            <a:cxnLst/>
            <a:rect r="r" b="b" t="t" l="l"/>
            <a:pathLst>
              <a:path h="200743" w="260398">
                <a:moveTo>
                  <a:pt x="0" y="0"/>
                </a:moveTo>
                <a:lnTo>
                  <a:pt x="260398" y="0"/>
                </a:lnTo>
                <a:lnTo>
                  <a:pt x="260398" y="200743"/>
                </a:lnTo>
                <a:lnTo>
                  <a:pt x="0" y="200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17820" y="5318456"/>
            <a:ext cx="251614" cy="193972"/>
          </a:xfrm>
          <a:custGeom>
            <a:avLst/>
            <a:gdLst/>
            <a:ahLst/>
            <a:cxnLst/>
            <a:rect r="r" b="b" t="t" l="l"/>
            <a:pathLst>
              <a:path h="193972" w="251614">
                <a:moveTo>
                  <a:pt x="0" y="0"/>
                </a:moveTo>
                <a:lnTo>
                  <a:pt x="251615" y="0"/>
                </a:lnTo>
                <a:lnTo>
                  <a:pt x="251615" y="193972"/>
                </a:lnTo>
                <a:lnTo>
                  <a:pt x="0" y="1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365425">
            <a:off x="10777524" y="7048717"/>
            <a:ext cx="251614" cy="193972"/>
          </a:xfrm>
          <a:custGeom>
            <a:avLst/>
            <a:gdLst/>
            <a:ahLst/>
            <a:cxnLst/>
            <a:rect r="r" b="b" t="t" l="l"/>
            <a:pathLst>
              <a:path h="193972" w="251614">
                <a:moveTo>
                  <a:pt x="0" y="0"/>
                </a:moveTo>
                <a:lnTo>
                  <a:pt x="251615" y="0"/>
                </a:lnTo>
                <a:lnTo>
                  <a:pt x="251615" y="193972"/>
                </a:lnTo>
                <a:lnTo>
                  <a:pt x="0" y="1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974015" y="5295099"/>
            <a:ext cx="251614" cy="193972"/>
          </a:xfrm>
          <a:custGeom>
            <a:avLst/>
            <a:gdLst/>
            <a:ahLst/>
            <a:cxnLst/>
            <a:rect r="r" b="b" t="t" l="l"/>
            <a:pathLst>
              <a:path h="193972" w="251614">
                <a:moveTo>
                  <a:pt x="0" y="0"/>
                </a:moveTo>
                <a:lnTo>
                  <a:pt x="251614" y="0"/>
                </a:lnTo>
                <a:lnTo>
                  <a:pt x="251614" y="193972"/>
                </a:lnTo>
                <a:lnTo>
                  <a:pt x="0" y="1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365425">
            <a:off x="15095337" y="7676832"/>
            <a:ext cx="251614" cy="193972"/>
          </a:xfrm>
          <a:custGeom>
            <a:avLst/>
            <a:gdLst/>
            <a:ahLst/>
            <a:cxnLst/>
            <a:rect r="r" b="b" t="t" l="l"/>
            <a:pathLst>
              <a:path h="193972" w="251614">
                <a:moveTo>
                  <a:pt x="0" y="0"/>
                </a:moveTo>
                <a:lnTo>
                  <a:pt x="251614" y="0"/>
                </a:lnTo>
                <a:lnTo>
                  <a:pt x="251614" y="193972"/>
                </a:lnTo>
                <a:lnTo>
                  <a:pt x="0" y="1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2764429"/>
            <a:ext cx="10434893" cy="131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128843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4809919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490996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8800" y="8202552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2989" y="876300"/>
            <a:ext cx="7602021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Meet Our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62356" y="3221986"/>
            <a:ext cx="2967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Archisha 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4421" y="4946560"/>
            <a:ext cx="47171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Bharanidharan 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3654" y="6637161"/>
            <a:ext cx="237589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Swathi 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34914" y="8219376"/>
            <a:ext cx="34291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51D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Archisha 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4810" y="8348717"/>
            <a:ext cx="2296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Trisha 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171863" y="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11039" y="3128843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86022">
            <a:off x="16743748" y="629507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86022">
            <a:off x="16730034" y="929100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334103" y="-3632618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41356" y="7618953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627" y="1850077"/>
            <a:ext cx="1074130" cy="1074130"/>
          </a:xfrm>
          <a:custGeom>
            <a:avLst/>
            <a:gdLst/>
            <a:ahLst/>
            <a:cxnLst/>
            <a:rect r="r" b="b" t="t" l="l"/>
            <a:pathLst>
              <a:path h="1074130" w="1074130">
                <a:moveTo>
                  <a:pt x="0" y="0"/>
                </a:moveTo>
                <a:lnTo>
                  <a:pt x="1074130" y="0"/>
                </a:lnTo>
                <a:lnTo>
                  <a:pt x="1074130" y="1074129"/>
                </a:lnTo>
                <a:lnTo>
                  <a:pt x="0" y="10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7824" y="9035651"/>
            <a:ext cx="1546524" cy="1546524"/>
          </a:xfrm>
          <a:custGeom>
            <a:avLst/>
            <a:gdLst/>
            <a:ahLst/>
            <a:cxnLst/>
            <a:rect r="r" b="b" t="t" l="l"/>
            <a:pathLst>
              <a:path h="1546524" w="1546524">
                <a:moveTo>
                  <a:pt x="0" y="0"/>
                </a:moveTo>
                <a:lnTo>
                  <a:pt x="1546524" y="0"/>
                </a:lnTo>
                <a:lnTo>
                  <a:pt x="1546524" y="1546524"/>
                </a:lnTo>
                <a:lnTo>
                  <a:pt x="0" y="154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9732666" y="2014604"/>
            <a:ext cx="11958151" cy="6257792"/>
            <a:chOff x="0" y="0"/>
            <a:chExt cx="3149472" cy="1648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9472" cy="1648143"/>
            </a:xfrm>
            <a:custGeom>
              <a:avLst/>
              <a:gdLst/>
              <a:ahLst/>
              <a:cxnLst/>
              <a:rect r="r" b="b" t="t" l="l"/>
              <a:pathLst>
                <a:path h="1648143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1648143"/>
                  </a:lnTo>
                  <a:lnTo>
                    <a:pt x="0" y="16481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149472" cy="1676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04900" y="4192773"/>
            <a:ext cx="7740" cy="56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67056"/>
            <a:ext cx="10959049" cy="51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1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Visually impaired individuals face challenges navigating their surroundings independently due to limited perception. </a:t>
            </a:r>
          </a:p>
          <a:p>
            <a:pPr algn="l">
              <a:lnSpc>
                <a:spcPts val="4571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Traditional aids like canes have limitations, especially in complex environments. </a:t>
            </a:r>
          </a:p>
          <a:p>
            <a:pPr algn="l">
              <a:lnSpc>
                <a:spcPts val="4571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There's a need for advanced technology to enhance their mobility and autonomy.</a:t>
            </a:r>
          </a:p>
          <a:p>
            <a:pPr algn="ctr">
              <a:lnSpc>
                <a:spcPts val="4571"/>
              </a:lnSpc>
              <a:spcBef>
                <a:spcPct val="0"/>
              </a:spcBef>
            </a:pPr>
          </a:p>
          <a:p>
            <a:pPr algn="ctr">
              <a:lnSpc>
                <a:spcPts val="4571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68749" y="286304"/>
            <a:ext cx="5210884" cy="9714391"/>
          </a:xfrm>
          <a:custGeom>
            <a:avLst/>
            <a:gdLst/>
            <a:ahLst/>
            <a:cxnLst/>
            <a:rect r="r" b="b" t="t" l="l"/>
            <a:pathLst>
              <a:path h="9714391" w="5210884">
                <a:moveTo>
                  <a:pt x="0" y="0"/>
                </a:moveTo>
                <a:lnTo>
                  <a:pt x="5210884" y="0"/>
                </a:lnTo>
                <a:lnTo>
                  <a:pt x="5210884" y="9714392"/>
                </a:lnTo>
                <a:lnTo>
                  <a:pt x="0" y="9714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942" t="0" r="-188350" b="-19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82008" y="423774"/>
            <a:ext cx="9025830" cy="108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5"/>
              </a:lnSpc>
            </a:pPr>
            <a:r>
              <a:rPr lang="en-US" sz="63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9733363" y="9749935"/>
            <a:ext cx="1074130" cy="1074130"/>
          </a:xfrm>
          <a:custGeom>
            <a:avLst/>
            <a:gdLst/>
            <a:ahLst/>
            <a:cxnLst/>
            <a:rect r="r" b="b" t="t" l="l"/>
            <a:pathLst>
              <a:path h="1074130" w="1074130">
                <a:moveTo>
                  <a:pt x="0" y="0"/>
                </a:moveTo>
                <a:lnTo>
                  <a:pt x="1074130" y="0"/>
                </a:lnTo>
                <a:lnTo>
                  <a:pt x="1074130" y="1074130"/>
                </a:lnTo>
                <a:lnTo>
                  <a:pt x="0" y="107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21149" y="286304"/>
            <a:ext cx="5210884" cy="9866791"/>
          </a:xfrm>
          <a:custGeom>
            <a:avLst/>
            <a:gdLst/>
            <a:ahLst/>
            <a:cxnLst/>
            <a:rect r="r" b="b" t="t" l="l"/>
            <a:pathLst>
              <a:path h="9866791" w="5210884">
                <a:moveTo>
                  <a:pt x="0" y="0"/>
                </a:moveTo>
                <a:lnTo>
                  <a:pt x="5210884" y="0"/>
                </a:lnTo>
                <a:lnTo>
                  <a:pt x="5210884" y="9866792"/>
                </a:lnTo>
                <a:lnTo>
                  <a:pt x="0" y="986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431" t="0" r="-192089" b="-19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43696" y="350935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2029463" y="4322831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843696" y="52027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2029463" y="606036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029463" y="750725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3633990" y="7912233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80177" y="1235385"/>
            <a:ext cx="11183906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EXISTING SOLTUION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3696" y="664615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9928" y="3553529"/>
            <a:ext cx="10427813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Alerting individuals to nearby objects is done with alarm sounds to warn of obstacles ahead.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80177" y="5327852"/>
            <a:ext cx="9418783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 small pen with sensors detects objects ahead for pre-checking.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01350" y="6960041"/>
            <a:ext cx="10804968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Blind individuals use white canes for tactile feedback on ground obstacles.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11049581" y="4455541"/>
            <a:ext cx="11958151" cy="2518686"/>
            <a:chOff x="0" y="0"/>
            <a:chExt cx="3149472" cy="663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49472" cy="663358"/>
            </a:xfrm>
            <a:custGeom>
              <a:avLst/>
              <a:gdLst/>
              <a:ahLst/>
              <a:cxnLst/>
              <a:rect r="r" b="b" t="t" l="l"/>
              <a:pathLst>
                <a:path h="663358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663358"/>
                  </a:lnTo>
                  <a:lnTo>
                    <a:pt x="0" y="663358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3149472" cy="691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4403435" y="6502841"/>
            <a:ext cx="3026123" cy="3279033"/>
          </a:xfrm>
          <a:custGeom>
            <a:avLst/>
            <a:gdLst/>
            <a:ahLst/>
            <a:cxnLst/>
            <a:rect r="r" b="b" t="t" l="l"/>
            <a:pathLst>
              <a:path h="3279033" w="3026123">
                <a:moveTo>
                  <a:pt x="0" y="0"/>
                </a:moveTo>
                <a:lnTo>
                  <a:pt x="3026124" y="0"/>
                </a:lnTo>
                <a:lnTo>
                  <a:pt x="3026124" y="3279034"/>
                </a:lnTo>
                <a:lnTo>
                  <a:pt x="0" y="327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357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55568" y="2609112"/>
            <a:ext cx="3026123" cy="3475064"/>
          </a:xfrm>
          <a:custGeom>
            <a:avLst/>
            <a:gdLst/>
            <a:ahLst/>
            <a:cxnLst/>
            <a:rect r="r" b="b" t="t" l="l"/>
            <a:pathLst>
              <a:path h="3475064" w="3026123">
                <a:moveTo>
                  <a:pt x="0" y="0"/>
                </a:moveTo>
                <a:lnTo>
                  <a:pt x="3026124" y="0"/>
                </a:lnTo>
                <a:lnTo>
                  <a:pt x="3026124" y="3475064"/>
                </a:lnTo>
                <a:lnTo>
                  <a:pt x="0" y="347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24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403435" y="-3669047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1289" y="58780"/>
            <a:ext cx="13559252" cy="10228220"/>
          </a:xfrm>
          <a:custGeom>
            <a:avLst/>
            <a:gdLst/>
            <a:ahLst/>
            <a:cxnLst/>
            <a:rect r="r" b="b" t="t" l="l"/>
            <a:pathLst>
              <a:path h="10228220" w="13559252">
                <a:moveTo>
                  <a:pt x="0" y="0"/>
                </a:moveTo>
                <a:lnTo>
                  <a:pt x="13559252" y="0"/>
                </a:lnTo>
                <a:lnTo>
                  <a:pt x="13559252" y="10228220"/>
                </a:lnTo>
                <a:lnTo>
                  <a:pt x="0" y="1022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" t="0" r="-28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70746" y="677403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80589" y="-297825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13880" y="7470287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2456513" y="4723286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2425035" y="6363602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2425035" y="782849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487991" y="3369578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700800" y="3178792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18971" y="6251690"/>
            <a:ext cx="1157288" cy="1157288"/>
          </a:xfrm>
          <a:custGeom>
            <a:avLst/>
            <a:gdLst/>
            <a:ahLst/>
            <a:cxnLst/>
            <a:rect r="r" b="b" t="t" l="l"/>
            <a:pathLst>
              <a:path h="1157288" w="1157288">
                <a:moveTo>
                  <a:pt x="0" y="0"/>
                </a:moveTo>
                <a:lnTo>
                  <a:pt x="1157287" y="0"/>
                </a:lnTo>
                <a:lnTo>
                  <a:pt x="1157287" y="1157287"/>
                </a:lnTo>
                <a:lnTo>
                  <a:pt x="0" y="1157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53431" y="6251690"/>
            <a:ext cx="992603" cy="1218597"/>
          </a:xfrm>
          <a:custGeom>
            <a:avLst/>
            <a:gdLst/>
            <a:ahLst/>
            <a:cxnLst/>
            <a:rect r="r" b="b" t="t" l="l"/>
            <a:pathLst>
              <a:path h="1218597" w="992603">
                <a:moveTo>
                  <a:pt x="0" y="0"/>
                </a:moveTo>
                <a:lnTo>
                  <a:pt x="992603" y="0"/>
                </a:lnTo>
                <a:lnTo>
                  <a:pt x="992603" y="1218597"/>
                </a:lnTo>
                <a:lnTo>
                  <a:pt x="0" y="1218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34631" y="6251690"/>
            <a:ext cx="793533" cy="1130682"/>
          </a:xfrm>
          <a:custGeom>
            <a:avLst/>
            <a:gdLst/>
            <a:ahLst/>
            <a:cxnLst/>
            <a:rect r="r" b="b" t="t" l="l"/>
            <a:pathLst>
              <a:path h="1130682" w="793533">
                <a:moveTo>
                  <a:pt x="0" y="0"/>
                </a:moveTo>
                <a:lnTo>
                  <a:pt x="793533" y="0"/>
                </a:lnTo>
                <a:lnTo>
                  <a:pt x="793533" y="1130681"/>
                </a:lnTo>
                <a:lnTo>
                  <a:pt x="0" y="1130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27065" y="7828499"/>
            <a:ext cx="803877" cy="1339795"/>
          </a:xfrm>
          <a:custGeom>
            <a:avLst/>
            <a:gdLst/>
            <a:ahLst/>
            <a:cxnLst/>
            <a:rect r="r" b="b" t="t" l="l"/>
            <a:pathLst>
              <a:path h="1339795" w="803877">
                <a:moveTo>
                  <a:pt x="0" y="0"/>
                </a:moveTo>
                <a:lnTo>
                  <a:pt x="803877" y="0"/>
                </a:lnTo>
                <a:lnTo>
                  <a:pt x="803877" y="1339795"/>
                </a:lnTo>
                <a:lnTo>
                  <a:pt x="0" y="1339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69358" y="4915417"/>
            <a:ext cx="1264468" cy="921174"/>
          </a:xfrm>
          <a:custGeom>
            <a:avLst/>
            <a:gdLst/>
            <a:ahLst/>
            <a:cxnLst/>
            <a:rect r="r" b="b" t="t" l="l"/>
            <a:pathLst>
              <a:path h="921174" w="1264468">
                <a:moveTo>
                  <a:pt x="0" y="0"/>
                </a:moveTo>
                <a:lnTo>
                  <a:pt x="1264469" y="0"/>
                </a:lnTo>
                <a:lnTo>
                  <a:pt x="1264469" y="921174"/>
                </a:lnTo>
                <a:lnTo>
                  <a:pt x="0" y="921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44095" y="5117058"/>
            <a:ext cx="1261151" cy="595708"/>
            <a:chOff x="0" y="0"/>
            <a:chExt cx="1720748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20748" cy="812800"/>
            </a:xfrm>
            <a:custGeom>
              <a:avLst/>
              <a:gdLst/>
              <a:ahLst/>
              <a:cxnLst/>
              <a:rect r="r" b="b" t="t" l="l"/>
              <a:pathLst>
                <a:path h="812800" w="1720748">
                  <a:moveTo>
                    <a:pt x="1720748" y="406400"/>
                  </a:moveTo>
                  <a:lnTo>
                    <a:pt x="1314348" y="0"/>
                  </a:lnTo>
                  <a:lnTo>
                    <a:pt x="13143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14348" y="609600"/>
                  </a:lnTo>
                  <a:lnTo>
                    <a:pt x="1314348" y="812800"/>
                  </a:lnTo>
                  <a:lnTo>
                    <a:pt x="172074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31775"/>
              <a:ext cx="1619148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82623" y="8248002"/>
            <a:ext cx="1035417" cy="500789"/>
            <a:chOff x="0" y="0"/>
            <a:chExt cx="1680524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0524" cy="812800"/>
            </a:xfrm>
            <a:custGeom>
              <a:avLst/>
              <a:gdLst/>
              <a:ahLst/>
              <a:cxnLst/>
              <a:rect r="r" b="b" t="t" l="l"/>
              <a:pathLst>
                <a:path h="812800" w="1680524">
                  <a:moveTo>
                    <a:pt x="1680524" y="406400"/>
                  </a:moveTo>
                  <a:lnTo>
                    <a:pt x="1274124" y="0"/>
                  </a:lnTo>
                  <a:lnTo>
                    <a:pt x="127412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74124" y="609600"/>
                  </a:lnTo>
                  <a:lnTo>
                    <a:pt x="1274124" y="812800"/>
                  </a:lnTo>
                  <a:lnTo>
                    <a:pt x="1680524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31775"/>
              <a:ext cx="1578924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374671" y="7670249"/>
            <a:ext cx="1507571" cy="1507571"/>
          </a:xfrm>
          <a:custGeom>
            <a:avLst/>
            <a:gdLst/>
            <a:ahLst/>
            <a:cxnLst/>
            <a:rect r="r" b="b" t="t" l="l"/>
            <a:pathLst>
              <a:path h="1507571" w="1507571">
                <a:moveTo>
                  <a:pt x="0" y="0"/>
                </a:moveTo>
                <a:lnTo>
                  <a:pt x="1507570" y="0"/>
                </a:lnTo>
                <a:lnTo>
                  <a:pt x="1507570" y="1507570"/>
                </a:lnTo>
                <a:lnTo>
                  <a:pt x="0" y="15075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092747" y="8248002"/>
            <a:ext cx="1035417" cy="500789"/>
            <a:chOff x="0" y="0"/>
            <a:chExt cx="1680524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80524" cy="812800"/>
            </a:xfrm>
            <a:custGeom>
              <a:avLst/>
              <a:gdLst/>
              <a:ahLst/>
              <a:cxnLst/>
              <a:rect r="r" b="b" t="t" l="l"/>
              <a:pathLst>
                <a:path h="812800" w="1680524">
                  <a:moveTo>
                    <a:pt x="1680524" y="406400"/>
                  </a:moveTo>
                  <a:lnTo>
                    <a:pt x="1274124" y="0"/>
                  </a:lnTo>
                  <a:lnTo>
                    <a:pt x="127412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74124" y="609600"/>
                  </a:lnTo>
                  <a:lnTo>
                    <a:pt x="1274124" y="812800"/>
                  </a:lnTo>
                  <a:lnTo>
                    <a:pt x="1680524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31775"/>
              <a:ext cx="1578924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5480589" y="7792963"/>
            <a:ext cx="598080" cy="1359272"/>
          </a:xfrm>
          <a:custGeom>
            <a:avLst/>
            <a:gdLst/>
            <a:ahLst/>
            <a:cxnLst/>
            <a:rect r="r" b="b" t="t" l="l"/>
            <a:pathLst>
              <a:path h="1359272" w="598080">
                <a:moveTo>
                  <a:pt x="0" y="0"/>
                </a:moveTo>
                <a:lnTo>
                  <a:pt x="598080" y="0"/>
                </a:lnTo>
                <a:lnTo>
                  <a:pt x="598080" y="1359272"/>
                </a:lnTo>
                <a:lnTo>
                  <a:pt x="0" y="13592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596623" y="1779083"/>
            <a:ext cx="580149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NOVELTY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70746" y="3555490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70746" y="509800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56975" y="2911746"/>
            <a:ext cx="7573967" cy="209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</a:p>
          <a:p>
            <a:pPr algn="l">
              <a:lnSpc>
                <a:spcPts val="2787"/>
              </a:lnSpc>
            </a:pPr>
            <a:r>
              <a:rPr lang="en-US" sz="20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VISION MATE features an NFC (Near-Field Communication) chip enabling seamless Wi-Fi and Bluetooth connectivity by simply tapping your phone nearby, enhancing connection speeds within close proximity.</a:t>
            </a:r>
          </a:p>
          <a:p>
            <a:pPr algn="l" marL="0" indent="0" lvl="0">
              <a:lnSpc>
                <a:spcPts val="2787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3228400" y="4794148"/>
            <a:ext cx="6761620" cy="14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within the sunglasses is a camera that captures images of the surrounding environment, utilizing machine learning algorithms to identify objects (even at night)  within the pictures.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256975" y="6497308"/>
            <a:ext cx="5887025" cy="14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Following image processing, the results are converted into text and subsequently translated into voice, providing users with audible directions and guidance.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1657" y="1634224"/>
            <a:ext cx="3369602" cy="1546637"/>
            <a:chOff x="0" y="0"/>
            <a:chExt cx="1654776" cy="759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4776" cy="759537"/>
            </a:xfrm>
            <a:custGeom>
              <a:avLst/>
              <a:gdLst/>
              <a:ahLst/>
              <a:cxnLst/>
              <a:rect r="r" b="b" t="t" l="l"/>
              <a:pathLst>
                <a:path h="759537" w="1654776">
                  <a:moveTo>
                    <a:pt x="117176" y="0"/>
                  </a:moveTo>
                  <a:lnTo>
                    <a:pt x="1537599" y="0"/>
                  </a:lnTo>
                  <a:cubicBezTo>
                    <a:pt x="1568676" y="0"/>
                    <a:pt x="1598481" y="12345"/>
                    <a:pt x="1620456" y="34320"/>
                  </a:cubicBezTo>
                  <a:cubicBezTo>
                    <a:pt x="1642430" y="56295"/>
                    <a:pt x="1654776" y="86099"/>
                    <a:pt x="1654776" y="117176"/>
                  </a:cubicBezTo>
                  <a:lnTo>
                    <a:pt x="1654776" y="642361"/>
                  </a:lnTo>
                  <a:cubicBezTo>
                    <a:pt x="1654776" y="673438"/>
                    <a:pt x="1642430" y="703242"/>
                    <a:pt x="1620456" y="725217"/>
                  </a:cubicBezTo>
                  <a:cubicBezTo>
                    <a:pt x="1598481" y="747192"/>
                    <a:pt x="1568676" y="759537"/>
                    <a:pt x="1537599" y="759537"/>
                  </a:cubicBezTo>
                  <a:lnTo>
                    <a:pt x="117176" y="759537"/>
                  </a:lnTo>
                  <a:cubicBezTo>
                    <a:pt x="86099" y="759537"/>
                    <a:pt x="56295" y="747192"/>
                    <a:pt x="34320" y="725217"/>
                  </a:cubicBezTo>
                  <a:cubicBezTo>
                    <a:pt x="12345" y="703242"/>
                    <a:pt x="0" y="673438"/>
                    <a:pt x="0" y="642361"/>
                  </a:cubicBezTo>
                  <a:lnTo>
                    <a:pt x="0" y="117176"/>
                  </a:lnTo>
                  <a:cubicBezTo>
                    <a:pt x="0" y="86099"/>
                    <a:pt x="12345" y="56295"/>
                    <a:pt x="34320" y="34320"/>
                  </a:cubicBezTo>
                  <a:cubicBezTo>
                    <a:pt x="56295" y="12345"/>
                    <a:pt x="86099" y="0"/>
                    <a:pt x="117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4776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43963" y="1131284"/>
            <a:ext cx="2411780" cy="671729"/>
            <a:chOff x="0" y="0"/>
            <a:chExt cx="1184400" cy="3298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BBF9E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407" y="7232967"/>
            <a:ext cx="3369602" cy="1546637"/>
            <a:chOff x="0" y="0"/>
            <a:chExt cx="1654776" cy="7595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4776" cy="759537"/>
            </a:xfrm>
            <a:custGeom>
              <a:avLst/>
              <a:gdLst/>
              <a:ahLst/>
              <a:cxnLst/>
              <a:rect r="r" b="b" t="t" l="l"/>
              <a:pathLst>
                <a:path h="759537" w="1654776">
                  <a:moveTo>
                    <a:pt x="117176" y="0"/>
                  </a:moveTo>
                  <a:lnTo>
                    <a:pt x="1537599" y="0"/>
                  </a:lnTo>
                  <a:cubicBezTo>
                    <a:pt x="1568676" y="0"/>
                    <a:pt x="1598481" y="12345"/>
                    <a:pt x="1620456" y="34320"/>
                  </a:cubicBezTo>
                  <a:cubicBezTo>
                    <a:pt x="1642430" y="56295"/>
                    <a:pt x="1654776" y="86099"/>
                    <a:pt x="1654776" y="117176"/>
                  </a:cubicBezTo>
                  <a:lnTo>
                    <a:pt x="1654776" y="642361"/>
                  </a:lnTo>
                  <a:cubicBezTo>
                    <a:pt x="1654776" y="673438"/>
                    <a:pt x="1642430" y="703242"/>
                    <a:pt x="1620456" y="725217"/>
                  </a:cubicBezTo>
                  <a:cubicBezTo>
                    <a:pt x="1598481" y="747192"/>
                    <a:pt x="1568676" y="759537"/>
                    <a:pt x="1537599" y="759537"/>
                  </a:cubicBezTo>
                  <a:lnTo>
                    <a:pt x="117176" y="759537"/>
                  </a:lnTo>
                  <a:cubicBezTo>
                    <a:pt x="86099" y="759537"/>
                    <a:pt x="56295" y="747192"/>
                    <a:pt x="34320" y="725217"/>
                  </a:cubicBezTo>
                  <a:cubicBezTo>
                    <a:pt x="12345" y="703242"/>
                    <a:pt x="0" y="673438"/>
                    <a:pt x="0" y="642361"/>
                  </a:cubicBezTo>
                  <a:lnTo>
                    <a:pt x="0" y="117176"/>
                  </a:lnTo>
                  <a:cubicBezTo>
                    <a:pt x="0" y="86099"/>
                    <a:pt x="12345" y="56295"/>
                    <a:pt x="34320" y="34320"/>
                  </a:cubicBezTo>
                  <a:cubicBezTo>
                    <a:pt x="56295" y="12345"/>
                    <a:pt x="86099" y="0"/>
                    <a:pt x="117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4776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7774" y="6715740"/>
            <a:ext cx="2411780" cy="671729"/>
            <a:chOff x="0" y="0"/>
            <a:chExt cx="1184400" cy="329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21982" y="0"/>
                  </a:moveTo>
                  <a:lnTo>
                    <a:pt x="1062418" y="0"/>
                  </a:lnTo>
                  <a:cubicBezTo>
                    <a:pt x="1129787" y="0"/>
                    <a:pt x="1184400" y="54613"/>
                    <a:pt x="1184400" y="121982"/>
                  </a:cubicBezTo>
                  <a:lnTo>
                    <a:pt x="1184400" y="207897"/>
                  </a:lnTo>
                  <a:cubicBezTo>
                    <a:pt x="1184400" y="240249"/>
                    <a:pt x="1171548" y="271275"/>
                    <a:pt x="1148672" y="294151"/>
                  </a:cubicBezTo>
                  <a:cubicBezTo>
                    <a:pt x="1125796" y="317027"/>
                    <a:pt x="1094770" y="329879"/>
                    <a:pt x="1062418" y="329879"/>
                  </a:cubicBezTo>
                  <a:lnTo>
                    <a:pt x="121982" y="329879"/>
                  </a:lnTo>
                  <a:cubicBezTo>
                    <a:pt x="54613" y="329879"/>
                    <a:pt x="0" y="275266"/>
                    <a:pt x="0" y="207897"/>
                  </a:cubicBezTo>
                  <a:lnTo>
                    <a:pt x="0" y="121982"/>
                  </a:lnTo>
                  <a:cubicBezTo>
                    <a:pt x="0" y="54613"/>
                    <a:pt x="54613" y="0"/>
                    <a:pt x="121982" y="0"/>
                  </a:cubicBezTo>
                  <a:close/>
                </a:path>
              </a:pathLst>
            </a:custGeom>
            <a:solidFill>
              <a:srgbClr val="F8D0D3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0407" y="4378911"/>
            <a:ext cx="3369602" cy="1546637"/>
            <a:chOff x="0" y="0"/>
            <a:chExt cx="1654776" cy="7595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4776" cy="759537"/>
            </a:xfrm>
            <a:custGeom>
              <a:avLst/>
              <a:gdLst/>
              <a:ahLst/>
              <a:cxnLst/>
              <a:rect r="r" b="b" t="t" l="l"/>
              <a:pathLst>
                <a:path h="759537" w="1654776">
                  <a:moveTo>
                    <a:pt x="117176" y="0"/>
                  </a:moveTo>
                  <a:lnTo>
                    <a:pt x="1537599" y="0"/>
                  </a:lnTo>
                  <a:cubicBezTo>
                    <a:pt x="1568676" y="0"/>
                    <a:pt x="1598481" y="12345"/>
                    <a:pt x="1620456" y="34320"/>
                  </a:cubicBezTo>
                  <a:cubicBezTo>
                    <a:pt x="1642430" y="56295"/>
                    <a:pt x="1654776" y="86099"/>
                    <a:pt x="1654776" y="117176"/>
                  </a:cubicBezTo>
                  <a:lnTo>
                    <a:pt x="1654776" y="642361"/>
                  </a:lnTo>
                  <a:cubicBezTo>
                    <a:pt x="1654776" y="673438"/>
                    <a:pt x="1642430" y="703242"/>
                    <a:pt x="1620456" y="725217"/>
                  </a:cubicBezTo>
                  <a:cubicBezTo>
                    <a:pt x="1598481" y="747192"/>
                    <a:pt x="1568676" y="759537"/>
                    <a:pt x="1537599" y="759537"/>
                  </a:cubicBezTo>
                  <a:lnTo>
                    <a:pt x="117176" y="759537"/>
                  </a:lnTo>
                  <a:cubicBezTo>
                    <a:pt x="86099" y="759537"/>
                    <a:pt x="56295" y="747192"/>
                    <a:pt x="34320" y="725217"/>
                  </a:cubicBezTo>
                  <a:cubicBezTo>
                    <a:pt x="12345" y="703242"/>
                    <a:pt x="0" y="673438"/>
                    <a:pt x="0" y="642361"/>
                  </a:cubicBezTo>
                  <a:lnTo>
                    <a:pt x="0" y="117176"/>
                  </a:lnTo>
                  <a:cubicBezTo>
                    <a:pt x="0" y="86099"/>
                    <a:pt x="12345" y="56295"/>
                    <a:pt x="34320" y="34320"/>
                  </a:cubicBezTo>
                  <a:cubicBezTo>
                    <a:pt x="56295" y="12345"/>
                    <a:pt x="86099" y="0"/>
                    <a:pt x="117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54776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42956" y="3876186"/>
            <a:ext cx="2411780" cy="671729"/>
            <a:chOff x="0" y="0"/>
            <a:chExt cx="1184400" cy="3298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ABDE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4720009" y="5152230"/>
            <a:ext cx="93162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9115874" y="3180861"/>
            <a:ext cx="28126" cy="354916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893596" y="4763556"/>
            <a:ext cx="4500808" cy="759888"/>
            <a:chOff x="0" y="0"/>
            <a:chExt cx="2428187" cy="409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28187" cy="409960"/>
            </a:xfrm>
            <a:custGeom>
              <a:avLst/>
              <a:gdLst/>
              <a:ahLst/>
              <a:cxnLst/>
              <a:rect r="r" b="b" t="t" l="l"/>
              <a:pathLst>
                <a:path h="409960" w="2428187">
                  <a:moveTo>
                    <a:pt x="204980" y="0"/>
                  </a:moveTo>
                  <a:lnTo>
                    <a:pt x="2223207" y="0"/>
                  </a:lnTo>
                  <a:cubicBezTo>
                    <a:pt x="2336414" y="0"/>
                    <a:pt x="2428187" y="91773"/>
                    <a:pt x="2428187" y="204980"/>
                  </a:cubicBezTo>
                  <a:lnTo>
                    <a:pt x="2428187" y="204980"/>
                  </a:lnTo>
                  <a:cubicBezTo>
                    <a:pt x="2428187" y="318187"/>
                    <a:pt x="2336414" y="409960"/>
                    <a:pt x="2223207" y="409960"/>
                  </a:cubicBezTo>
                  <a:lnTo>
                    <a:pt x="204980" y="409960"/>
                  </a:lnTo>
                  <a:cubicBezTo>
                    <a:pt x="91773" y="409960"/>
                    <a:pt x="0" y="318187"/>
                    <a:pt x="0" y="204980"/>
                  </a:cubicBezTo>
                  <a:lnTo>
                    <a:pt x="0" y="204980"/>
                  </a:lnTo>
                  <a:cubicBezTo>
                    <a:pt x="0" y="91773"/>
                    <a:pt x="91773" y="0"/>
                    <a:pt x="204980" y="0"/>
                  </a:cubicBezTo>
                  <a:close/>
                </a:path>
              </a:pathLst>
            </a:custGeom>
            <a:solidFill>
              <a:srgbClr val="F4E0B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428187" cy="448060"/>
            </a:xfrm>
            <a:prstGeom prst="rect">
              <a:avLst/>
            </a:prstGeom>
          </p:spPr>
          <p:txBody>
            <a:bodyPr anchor="ctr" rtlCol="false" tIns="25792" lIns="25792" bIns="25792" rIns="25792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041052" y="4947285"/>
            <a:ext cx="6205895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999" spc="-9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 STACK</a:t>
            </a:r>
          </a:p>
        </p:txBody>
      </p:sp>
      <p:sp>
        <p:nvSpPr>
          <p:cNvPr name="AutoShape 26" id="26"/>
          <p:cNvSpPr/>
          <p:nvPr/>
        </p:nvSpPr>
        <p:spPr>
          <a:xfrm>
            <a:off x="4743844" y="2162156"/>
            <a:ext cx="2149752" cy="29813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4720009" y="5143500"/>
            <a:ext cx="2173587" cy="286278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1358684" y="2147868"/>
            <a:ext cx="2677567" cy="300991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1394404" y="5143500"/>
            <a:ext cx="2789462" cy="286278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4183866" y="1634224"/>
            <a:ext cx="2150362" cy="1546637"/>
            <a:chOff x="0" y="0"/>
            <a:chExt cx="1056020" cy="7595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6020" cy="759537"/>
            </a:xfrm>
            <a:custGeom>
              <a:avLst/>
              <a:gdLst/>
              <a:ahLst/>
              <a:cxnLst/>
              <a:rect r="r" b="b" t="t" l="l"/>
              <a:pathLst>
                <a:path h="759537" w="1056020">
                  <a:moveTo>
                    <a:pt x="183615" y="0"/>
                  </a:moveTo>
                  <a:lnTo>
                    <a:pt x="872406" y="0"/>
                  </a:lnTo>
                  <a:cubicBezTo>
                    <a:pt x="921103" y="0"/>
                    <a:pt x="967806" y="19345"/>
                    <a:pt x="1002241" y="53779"/>
                  </a:cubicBezTo>
                  <a:cubicBezTo>
                    <a:pt x="1036675" y="88214"/>
                    <a:pt x="1056020" y="134917"/>
                    <a:pt x="1056020" y="183615"/>
                  </a:cubicBezTo>
                  <a:lnTo>
                    <a:pt x="1056020" y="575922"/>
                  </a:lnTo>
                  <a:cubicBezTo>
                    <a:pt x="1056020" y="624620"/>
                    <a:pt x="1036675" y="671323"/>
                    <a:pt x="1002241" y="705758"/>
                  </a:cubicBezTo>
                  <a:cubicBezTo>
                    <a:pt x="967806" y="740192"/>
                    <a:pt x="921103" y="759537"/>
                    <a:pt x="872406" y="759537"/>
                  </a:cubicBezTo>
                  <a:lnTo>
                    <a:pt x="183615" y="759537"/>
                  </a:lnTo>
                  <a:cubicBezTo>
                    <a:pt x="134917" y="759537"/>
                    <a:pt x="88214" y="740192"/>
                    <a:pt x="53779" y="705758"/>
                  </a:cubicBezTo>
                  <a:cubicBezTo>
                    <a:pt x="19345" y="671323"/>
                    <a:pt x="0" y="624620"/>
                    <a:pt x="0" y="575922"/>
                  </a:cubicBezTo>
                  <a:lnTo>
                    <a:pt x="0" y="183615"/>
                  </a:lnTo>
                  <a:cubicBezTo>
                    <a:pt x="0" y="134917"/>
                    <a:pt x="19345" y="88214"/>
                    <a:pt x="53779" y="53779"/>
                  </a:cubicBezTo>
                  <a:cubicBezTo>
                    <a:pt x="88214" y="19345"/>
                    <a:pt x="134917" y="0"/>
                    <a:pt x="183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56020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039246" y="1131284"/>
            <a:ext cx="2411780" cy="671729"/>
            <a:chOff x="0" y="0"/>
            <a:chExt cx="1184400" cy="32987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F4E0B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83866" y="7232967"/>
            <a:ext cx="2324807" cy="1546637"/>
            <a:chOff x="0" y="0"/>
            <a:chExt cx="1141688" cy="7595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1688" cy="759537"/>
            </a:xfrm>
            <a:custGeom>
              <a:avLst/>
              <a:gdLst/>
              <a:ahLst/>
              <a:cxnLst/>
              <a:rect r="r" b="b" t="t" l="l"/>
              <a:pathLst>
                <a:path h="759537" w="1141688">
                  <a:moveTo>
                    <a:pt x="169837" y="0"/>
                  </a:moveTo>
                  <a:lnTo>
                    <a:pt x="971851" y="0"/>
                  </a:lnTo>
                  <a:cubicBezTo>
                    <a:pt x="1016895" y="0"/>
                    <a:pt x="1060094" y="17893"/>
                    <a:pt x="1091944" y="49744"/>
                  </a:cubicBezTo>
                  <a:cubicBezTo>
                    <a:pt x="1123795" y="81595"/>
                    <a:pt x="1141688" y="124793"/>
                    <a:pt x="1141688" y="169837"/>
                  </a:cubicBezTo>
                  <a:lnTo>
                    <a:pt x="1141688" y="589700"/>
                  </a:lnTo>
                  <a:cubicBezTo>
                    <a:pt x="1141688" y="634744"/>
                    <a:pt x="1123795" y="677942"/>
                    <a:pt x="1091944" y="709793"/>
                  </a:cubicBezTo>
                  <a:cubicBezTo>
                    <a:pt x="1060094" y="741644"/>
                    <a:pt x="1016895" y="759537"/>
                    <a:pt x="971851" y="759537"/>
                  </a:cubicBezTo>
                  <a:lnTo>
                    <a:pt x="169837" y="759537"/>
                  </a:lnTo>
                  <a:cubicBezTo>
                    <a:pt x="124793" y="759537"/>
                    <a:pt x="81595" y="741644"/>
                    <a:pt x="49744" y="709793"/>
                  </a:cubicBezTo>
                  <a:cubicBezTo>
                    <a:pt x="17893" y="677942"/>
                    <a:pt x="0" y="634744"/>
                    <a:pt x="0" y="589700"/>
                  </a:cubicBezTo>
                  <a:lnTo>
                    <a:pt x="0" y="169837"/>
                  </a:lnTo>
                  <a:cubicBezTo>
                    <a:pt x="0" y="124793"/>
                    <a:pt x="17893" y="81595"/>
                    <a:pt x="49744" y="49744"/>
                  </a:cubicBezTo>
                  <a:cubicBezTo>
                    <a:pt x="81595" y="17893"/>
                    <a:pt x="124793" y="0"/>
                    <a:pt x="1698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141688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096893" y="6715740"/>
            <a:ext cx="2411780" cy="671729"/>
            <a:chOff x="0" y="0"/>
            <a:chExt cx="1184400" cy="3298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BBF9E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036251" y="4378911"/>
            <a:ext cx="2297977" cy="1546637"/>
            <a:chOff x="0" y="0"/>
            <a:chExt cx="1128512" cy="75953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28512" cy="759537"/>
            </a:xfrm>
            <a:custGeom>
              <a:avLst/>
              <a:gdLst/>
              <a:ahLst/>
              <a:cxnLst/>
              <a:rect r="r" b="b" t="t" l="l"/>
              <a:pathLst>
                <a:path h="759537" w="1128512">
                  <a:moveTo>
                    <a:pt x="171820" y="0"/>
                  </a:moveTo>
                  <a:lnTo>
                    <a:pt x="956692" y="0"/>
                  </a:lnTo>
                  <a:cubicBezTo>
                    <a:pt x="1051586" y="0"/>
                    <a:pt x="1128512" y="76926"/>
                    <a:pt x="1128512" y="171820"/>
                  </a:cubicBezTo>
                  <a:lnTo>
                    <a:pt x="1128512" y="587717"/>
                  </a:lnTo>
                  <a:cubicBezTo>
                    <a:pt x="1128512" y="633287"/>
                    <a:pt x="1110410" y="676990"/>
                    <a:pt x="1078187" y="709212"/>
                  </a:cubicBezTo>
                  <a:cubicBezTo>
                    <a:pt x="1045965" y="741435"/>
                    <a:pt x="1002262" y="759537"/>
                    <a:pt x="956692" y="759537"/>
                  </a:cubicBezTo>
                  <a:lnTo>
                    <a:pt x="171820" y="759537"/>
                  </a:lnTo>
                  <a:cubicBezTo>
                    <a:pt x="76926" y="759537"/>
                    <a:pt x="0" y="682611"/>
                    <a:pt x="0" y="587717"/>
                  </a:cubicBezTo>
                  <a:lnTo>
                    <a:pt x="0" y="171820"/>
                  </a:lnTo>
                  <a:cubicBezTo>
                    <a:pt x="0" y="76926"/>
                    <a:pt x="76926" y="0"/>
                    <a:pt x="171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128512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038240" y="3876186"/>
            <a:ext cx="2411780" cy="671729"/>
            <a:chOff x="0" y="0"/>
            <a:chExt cx="1184400" cy="32987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D5CDF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447721" y="1634224"/>
            <a:ext cx="5336304" cy="1546637"/>
            <a:chOff x="0" y="0"/>
            <a:chExt cx="2620602" cy="75953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620602" cy="759537"/>
            </a:xfrm>
            <a:custGeom>
              <a:avLst/>
              <a:gdLst/>
              <a:ahLst/>
              <a:cxnLst/>
              <a:rect r="r" b="b" t="t" l="l"/>
              <a:pathLst>
                <a:path h="759537" w="2620602">
                  <a:moveTo>
                    <a:pt x="73991" y="0"/>
                  </a:moveTo>
                  <a:lnTo>
                    <a:pt x="2546611" y="0"/>
                  </a:lnTo>
                  <a:cubicBezTo>
                    <a:pt x="2566235" y="0"/>
                    <a:pt x="2585055" y="7795"/>
                    <a:pt x="2598931" y="21671"/>
                  </a:cubicBezTo>
                  <a:cubicBezTo>
                    <a:pt x="2612807" y="35547"/>
                    <a:pt x="2620602" y="54367"/>
                    <a:pt x="2620602" y="73991"/>
                  </a:cubicBezTo>
                  <a:lnTo>
                    <a:pt x="2620602" y="685546"/>
                  </a:lnTo>
                  <a:cubicBezTo>
                    <a:pt x="2620602" y="705170"/>
                    <a:pt x="2612807" y="723990"/>
                    <a:pt x="2598931" y="737866"/>
                  </a:cubicBezTo>
                  <a:cubicBezTo>
                    <a:pt x="2585055" y="751742"/>
                    <a:pt x="2566235" y="759537"/>
                    <a:pt x="2546611" y="759537"/>
                  </a:cubicBezTo>
                  <a:lnTo>
                    <a:pt x="73991" y="759537"/>
                  </a:lnTo>
                  <a:cubicBezTo>
                    <a:pt x="54367" y="759537"/>
                    <a:pt x="35547" y="751742"/>
                    <a:pt x="21671" y="737866"/>
                  </a:cubicBezTo>
                  <a:cubicBezTo>
                    <a:pt x="7795" y="723990"/>
                    <a:pt x="0" y="705170"/>
                    <a:pt x="0" y="685546"/>
                  </a:cubicBezTo>
                  <a:lnTo>
                    <a:pt x="0" y="73991"/>
                  </a:lnTo>
                  <a:cubicBezTo>
                    <a:pt x="0" y="54367"/>
                    <a:pt x="7795" y="35547"/>
                    <a:pt x="21671" y="21671"/>
                  </a:cubicBezTo>
                  <a:cubicBezTo>
                    <a:pt x="35547" y="7795"/>
                    <a:pt x="54367" y="0"/>
                    <a:pt x="739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2620602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938110" y="1131284"/>
            <a:ext cx="2411780" cy="671729"/>
            <a:chOff x="0" y="0"/>
            <a:chExt cx="1184400" cy="32987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64939" y="0"/>
                  </a:moveTo>
                  <a:lnTo>
                    <a:pt x="1019460" y="0"/>
                  </a:lnTo>
                  <a:cubicBezTo>
                    <a:pt x="1110554" y="0"/>
                    <a:pt x="1184400" y="73846"/>
                    <a:pt x="1184400" y="164939"/>
                  </a:cubicBezTo>
                  <a:lnTo>
                    <a:pt x="1184400" y="164939"/>
                  </a:lnTo>
                  <a:cubicBezTo>
                    <a:pt x="1184400" y="208684"/>
                    <a:pt x="1167022" y="250637"/>
                    <a:pt x="1136090" y="281569"/>
                  </a:cubicBezTo>
                  <a:cubicBezTo>
                    <a:pt x="1105158" y="312501"/>
                    <a:pt x="1063205" y="329879"/>
                    <a:pt x="1019460" y="329879"/>
                  </a:cubicBezTo>
                  <a:lnTo>
                    <a:pt x="164939" y="329879"/>
                  </a:lnTo>
                  <a:cubicBezTo>
                    <a:pt x="73846" y="329879"/>
                    <a:pt x="0" y="256033"/>
                    <a:pt x="0" y="164939"/>
                  </a:cubicBezTo>
                  <a:lnTo>
                    <a:pt x="0" y="164939"/>
                  </a:lnTo>
                  <a:cubicBezTo>
                    <a:pt x="0" y="73846"/>
                    <a:pt x="73846" y="0"/>
                    <a:pt x="164939" y="0"/>
                  </a:cubicBezTo>
                  <a:close/>
                </a:path>
              </a:pathLst>
            </a:custGeom>
            <a:solidFill>
              <a:srgbClr val="ECC8F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636546" y="7232967"/>
            <a:ext cx="3081583" cy="1546637"/>
            <a:chOff x="0" y="0"/>
            <a:chExt cx="1513333" cy="7595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13333" cy="759537"/>
            </a:xfrm>
            <a:custGeom>
              <a:avLst/>
              <a:gdLst/>
              <a:ahLst/>
              <a:cxnLst/>
              <a:rect r="r" b="b" t="t" l="l"/>
              <a:pathLst>
                <a:path h="759537" w="1513333">
                  <a:moveTo>
                    <a:pt x="128128" y="0"/>
                  </a:moveTo>
                  <a:lnTo>
                    <a:pt x="1385204" y="0"/>
                  </a:lnTo>
                  <a:cubicBezTo>
                    <a:pt x="1419186" y="0"/>
                    <a:pt x="1451776" y="13499"/>
                    <a:pt x="1475805" y="37528"/>
                  </a:cubicBezTo>
                  <a:cubicBezTo>
                    <a:pt x="1499833" y="61557"/>
                    <a:pt x="1513333" y="94147"/>
                    <a:pt x="1513333" y="128128"/>
                  </a:cubicBezTo>
                  <a:lnTo>
                    <a:pt x="1513333" y="631409"/>
                  </a:lnTo>
                  <a:cubicBezTo>
                    <a:pt x="1513333" y="665391"/>
                    <a:pt x="1499833" y="697980"/>
                    <a:pt x="1475805" y="722009"/>
                  </a:cubicBezTo>
                  <a:cubicBezTo>
                    <a:pt x="1451776" y="746038"/>
                    <a:pt x="1419186" y="759537"/>
                    <a:pt x="1385204" y="759537"/>
                  </a:cubicBezTo>
                  <a:lnTo>
                    <a:pt x="128128" y="759537"/>
                  </a:lnTo>
                  <a:cubicBezTo>
                    <a:pt x="94147" y="759537"/>
                    <a:pt x="61557" y="746038"/>
                    <a:pt x="37528" y="722009"/>
                  </a:cubicBezTo>
                  <a:cubicBezTo>
                    <a:pt x="13499" y="697980"/>
                    <a:pt x="0" y="665391"/>
                    <a:pt x="0" y="631409"/>
                  </a:cubicBezTo>
                  <a:lnTo>
                    <a:pt x="0" y="128128"/>
                  </a:lnTo>
                  <a:cubicBezTo>
                    <a:pt x="0" y="94147"/>
                    <a:pt x="13499" y="61557"/>
                    <a:pt x="37528" y="37528"/>
                  </a:cubicBezTo>
                  <a:cubicBezTo>
                    <a:pt x="61557" y="13499"/>
                    <a:pt x="94147" y="0"/>
                    <a:pt x="1281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513333" cy="797637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938110" y="6730027"/>
            <a:ext cx="2411780" cy="671729"/>
            <a:chOff x="0" y="0"/>
            <a:chExt cx="1184400" cy="32987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84400" cy="329879"/>
            </a:xfrm>
            <a:custGeom>
              <a:avLst/>
              <a:gdLst/>
              <a:ahLst/>
              <a:cxnLst/>
              <a:rect r="r" b="b" t="t" l="l"/>
              <a:pathLst>
                <a:path h="329879" w="1184400">
                  <a:moveTo>
                    <a:pt x="121982" y="0"/>
                  </a:moveTo>
                  <a:lnTo>
                    <a:pt x="1062418" y="0"/>
                  </a:lnTo>
                  <a:cubicBezTo>
                    <a:pt x="1129787" y="0"/>
                    <a:pt x="1184400" y="54613"/>
                    <a:pt x="1184400" y="121982"/>
                  </a:cubicBezTo>
                  <a:lnTo>
                    <a:pt x="1184400" y="207897"/>
                  </a:lnTo>
                  <a:cubicBezTo>
                    <a:pt x="1184400" y="240249"/>
                    <a:pt x="1171548" y="271275"/>
                    <a:pt x="1148672" y="294151"/>
                  </a:cubicBezTo>
                  <a:cubicBezTo>
                    <a:pt x="1125796" y="317027"/>
                    <a:pt x="1094770" y="329879"/>
                    <a:pt x="1062418" y="329879"/>
                  </a:cubicBezTo>
                  <a:lnTo>
                    <a:pt x="121982" y="329879"/>
                  </a:lnTo>
                  <a:cubicBezTo>
                    <a:pt x="54613" y="329879"/>
                    <a:pt x="0" y="275266"/>
                    <a:pt x="0" y="207897"/>
                  </a:cubicBezTo>
                  <a:lnTo>
                    <a:pt x="0" y="121982"/>
                  </a:lnTo>
                  <a:cubicBezTo>
                    <a:pt x="0" y="54613"/>
                    <a:pt x="54613" y="0"/>
                    <a:pt x="121982" y="0"/>
                  </a:cubicBezTo>
                  <a:close/>
                </a:path>
              </a:pathLst>
            </a:custGeom>
            <a:solidFill>
              <a:srgbClr val="F9B3A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184400" cy="367979"/>
            </a:xfrm>
            <a:prstGeom prst="rect">
              <a:avLst/>
            </a:prstGeom>
          </p:spPr>
          <p:txBody>
            <a:bodyPr anchor="ctr" rtlCol="false" tIns="28335" lIns="28335" bIns="28335" rIns="28335"/>
            <a:lstStyle/>
            <a:p>
              <a:pPr algn="ctr" marL="0" indent="0" lvl="0">
                <a:lnSpc>
                  <a:spcPts val="26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846069" y="2041530"/>
            <a:ext cx="854457" cy="841064"/>
          </a:xfrm>
          <a:custGeom>
            <a:avLst/>
            <a:gdLst/>
            <a:ahLst/>
            <a:cxnLst/>
            <a:rect r="r" b="b" t="t" l="l"/>
            <a:pathLst>
              <a:path h="841064" w="854457">
                <a:moveTo>
                  <a:pt x="0" y="0"/>
                </a:moveTo>
                <a:lnTo>
                  <a:pt x="854457" y="0"/>
                </a:lnTo>
                <a:lnTo>
                  <a:pt x="854457" y="841064"/>
                </a:lnTo>
                <a:lnTo>
                  <a:pt x="0" y="84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3338701" y="1932491"/>
            <a:ext cx="767683" cy="950102"/>
          </a:xfrm>
          <a:custGeom>
            <a:avLst/>
            <a:gdLst/>
            <a:ahLst/>
            <a:cxnLst/>
            <a:rect r="r" b="b" t="t" l="l"/>
            <a:pathLst>
              <a:path h="950102" w="767683">
                <a:moveTo>
                  <a:pt x="0" y="0"/>
                </a:moveTo>
                <a:lnTo>
                  <a:pt x="767683" y="0"/>
                </a:lnTo>
                <a:lnTo>
                  <a:pt x="767683" y="950103"/>
                </a:lnTo>
                <a:lnTo>
                  <a:pt x="0" y="950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6876603" y="2014460"/>
            <a:ext cx="847083" cy="905637"/>
          </a:xfrm>
          <a:custGeom>
            <a:avLst/>
            <a:gdLst/>
            <a:ahLst/>
            <a:cxnLst/>
            <a:rect r="r" b="b" t="t" l="l"/>
            <a:pathLst>
              <a:path h="905637" w="847083">
                <a:moveTo>
                  <a:pt x="0" y="0"/>
                </a:moveTo>
                <a:lnTo>
                  <a:pt x="847083" y="0"/>
                </a:lnTo>
                <a:lnTo>
                  <a:pt x="847083" y="905637"/>
                </a:lnTo>
                <a:lnTo>
                  <a:pt x="0" y="90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7938110" y="2014460"/>
            <a:ext cx="895204" cy="895204"/>
          </a:xfrm>
          <a:custGeom>
            <a:avLst/>
            <a:gdLst/>
            <a:ahLst/>
            <a:cxnLst/>
            <a:rect r="r" b="b" t="t" l="l"/>
            <a:pathLst>
              <a:path h="895204" w="895204">
                <a:moveTo>
                  <a:pt x="0" y="0"/>
                </a:moveTo>
                <a:lnTo>
                  <a:pt x="895204" y="0"/>
                </a:lnTo>
                <a:lnTo>
                  <a:pt x="895204" y="895203"/>
                </a:lnTo>
                <a:lnTo>
                  <a:pt x="0" y="895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0643727" y="2091940"/>
            <a:ext cx="750677" cy="750677"/>
          </a:xfrm>
          <a:custGeom>
            <a:avLst/>
            <a:gdLst/>
            <a:ahLst/>
            <a:cxnLst/>
            <a:rect r="r" b="b" t="t" l="l"/>
            <a:pathLst>
              <a:path h="750677" w="750677">
                <a:moveTo>
                  <a:pt x="0" y="0"/>
                </a:moveTo>
                <a:lnTo>
                  <a:pt x="750677" y="0"/>
                </a:lnTo>
                <a:lnTo>
                  <a:pt x="750677" y="750677"/>
                </a:lnTo>
                <a:lnTo>
                  <a:pt x="0" y="75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9238513" y="2041530"/>
            <a:ext cx="1000014" cy="886058"/>
          </a:xfrm>
          <a:custGeom>
            <a:avLst/>
            <a:gdLst/>
            <a:ahLst/>
            <a:cxnLst/>
            <a:rect r="r" b="b" t="t" l="l"/>
            <a:pathLst>
              <a:path h="886058" w="1000014">
                <a:moveTo>
                  <a:pt x="0" y="0"/>
                </a:moveTo>
                <a:lnTo>
                  <a:pt x="1000014" y="0"/>
                </a:lnTo>
                <a:lnTo>
                  <a:pt x="1000014" y="886058"/>
                </a:lnTo>
                <a:lnTo>
                  <a:pt x="0" y="886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585164" y="4805090"/>
            <a:ext cx="812290" cy="863327"/>
          </a:xfrm>
          <a:custGeom>
            <a:avLst/>
            <a:gdLst/>
            <a:ahLst/>
            <a:cxnLst/>
            <a:rect r="r" b="b" t="t" l="l"/>
            <a:pathLst>
              <a:path h="863327" w="812290">
                <a:moveTo>
                  <a:pt x="0" y="0"/>
                </a:moveTo>
                <a:lnTo>
                  <a:pt x="812290" y="0"/>
                </a:lnTo>
                <a:lnTo>
                  <a:pt x="812290" y="863327"/>
                </a:lnTo>
                <a:lnTo>
                  <a:pt x="0" y="86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619" t="0" r="-18091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4957404" y="2115341"/>
            <a:ext cx="852544" cy="693442"/>
          </a:xfrm>
          <a:custGeom>
            <a:avLst/>
            <a:gdLst/>
            <a:ahLst/>
            <a:cxnLst/>
            <a:rect r="r" b="b" t="t" l="l"/>
            <a:pathLst>
              <a:path h="693442" w="852544">
                <a:moveTo>
                  <a:pt x="0" y="0"/>
                </a:moveTo>
                <a:lnTo>
                  <a:pt x="852543" y="0"/>
                </a:lnTo>
                <a:lnTo>
                  <a:pt x="852543" y="693442"/>
                </a:lnTo>
                <a:lnTo>
                  <a:pt x="0" y="693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4617310" y="4655757"/>
            <a:ext cx="1161992" cy="1161992"/>
          </a:xfrm>
          <a:custGeom>
            <a:avLst/>
            <a:gdLst/>
            <a:ahLst/>
            <a:cxnLst/>
            <a:rect r="r" b="b" t="t" l="l"/>
            <a:pathLst>
              <a:path h="1161992" w="1161992">
                <a:moveTo>
                  <a:pt x="0" y="0"/>
                </a:moveTo>
                <a:lnTo>
                  <a:pt x="1161992" y="0"/>
                </a:lnTo>
                <a:lnTo>
                  <a:pt x="1161992" y="1161992"/>
                </a:lnTo>
                <a:lnTo>
                  <a:pt x="0" y="1161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2614946" y="4854843"/>
            <a:ext cx="809663" cy="813574"/>
          </a:xfrm>
          <a:custGeom>
            <a:avLst/>
            <a:gdLst/>
            <a:ahLst/>
            <a:cxnLst/>
            <a:rect r="r" b="b" t="t" l="l"/>
            <a:pathLst>
              <a:path h="813574" w="809663">
                <a:moveTo>
                  <a:pt x="0" y="0"/>
                </a:moveTo>
                <a:lnTo>
                  <a:pt x="809663" y="0"/>
                </a:lnTo>
                <a:lnTo>
                  <a:pt x="809663" y="813574"/>
                </a:lnTo>
                <a:lnTo>
                  <a:pt x="0" y="813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3559633" y="4838289"/>
            <a:ext cx="830127" cy="830127"/>
          </a:xfrm>
          <a:custGeom>
            <a:avLst/>
            <a:gdLst/>
            <a:ahLst/>
            <a:cxnLst/>
            <a:rect r="r" b="b" t="t" l="l"/>
            <a:pathLst>
              <a:path h="830127" w="830127">
                <a:moveTo>
                  <a:pt x="0" y="0"/>
                </a:moveTo>
                <a:lnTo>
                  <a:pt x="830128" y="0"/>
                </a:lnTo>
                <a:lnTo>
                  <a:pt x="830128" y="830128"/>
                </a:lnTo>
                <a:lnTo>
                  <a:pt x="0" y="8301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4858377" y="7419797"/>
            <a:ext cx="888813" cy="1172978"/>
          </a:xfrm>
          <a:custGeom>
            <a:avLst/>
            <a:gdLst/>
            <a:ahLst/>
            <a:cxnLst/>
            <a:rect r="r" b="b" t="t" l="l"/>
            <a:pathLst>
              <a:path h="1172978" w="888813">
                <a:moveTo>
                  <a:pt x="0" y="0"/>
                </a:moveTo>
                <a:lnTo>
                  <a:pt x="888812" y="0"/>
                </a:lnTo>
                <a:lnTo>
                  <a:pt x="888812" y="1172978"/>
                </a:lnTo>
                <a:lnTo>
                  <a:pt x="0" y="11729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900" r="0" b="-190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7905686" y="7498091"/>
            <a:ext cx="1210187" cy="1138057"/>
          </a:xfrm>
          <a:custGeom>
            <a:avLst/>
            <a:gdLst/>
            <a:ahLst/>
            <a:cxnLst/>
            <a:rect r="r" b="b" t="t" l="l"/>
            <a:pathLst>
              <a:path h="1138057" w="1210187">
                <a:moveTo>
                  <a:pt x="0" y="0"/>
                </a:moveTo>
                <a:lnTo>
                  <a:pt x="1210188" y="0"/>
                </a:lnTo>
                <a:lnTo>
                  <a:pt x="1210188" y="1138057"/>
                </a:lnTo>
                <a:lnTo>
                  <a:pt x="0" y="11380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08" t="0" r="-13851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9298458" y="7576385"/>
            <a:ext cx="981469" cy="981469"/>
          </a:xfrm>
          <a:custGeom>
            <a:avLst/>
            <a:gdLst/>
            <a:ahLst/>
            <a:cxnLst/>
            <a:rect r="r" b="b" t="t" l="l"/>
            <a:pathLst>
              <a:path h="981469" w="981469">
                <a:moveTo>
                  <a:pt x="0" y="0"/>
                </a:moveTo>
                <a:lnTo>
                  <a:pt x="981469" y="0"/>
                </a:lnTo>
                <a:lnTo>
                  <a:pt x="981469" y="981469"/>
                </a:lnTo>
                <a:lnTo>
                  <a:pt x="0" y="9814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701887" y="7571641"/>
            <a:ext cx="998638" cy="990957"/>
          </a:xfrm>
          <a:custGeom>
            <a:avLst/>
            <a:gdLst/>
            <a:ahLst/>
            <a:cxnLst/>
            <a:rect r="r" b="b" t="t" l="l"/>
            <a:pathLst>
              <a:path h="990957" w="998638">
                <a:moveTo>
                  <a:pt x="0" y="0"/>
                </a:moveTo>
                <a:lnTo>
                  <a:pt x="998639" y="0"/>
                </a:lnTo>
                <a:lnTo>
                  <a:pt x="998639" y="990957"/>
                </a:lnTo>
                <a:lnTo>
                  <a:pt x="0" y="990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3083664" y="7751188"/>
            <a:ext cx="1410935" cy="631864"/>
          </a:xfrm>
          <a:custGeom>
            <a:avLst/>
            <a:gdLst/>
            <a:ahLst/>
            <a:cxnLst/>
            <a:rect r="r" b="b" t="t" l="l"/>
            <a:pathLst>
              <a:path h="631864" w="1410935">
                <a:moveTo>
                  <a:pt x="0" y="0"/>
                </a:moveTo>
                <a:lnTo>
                  <a:pt x="1410935" y="0"/>
                </a:lnTo>
                <a:lnTo>
                  <a:pt x="1410935" y="631864"/>
                </a:lnTo>
                <a:lnTo>
                  <a:pt x="0" y="63186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991309" y="1196342"/>
            <a:ext cx="2115075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PROGRAMMING LANGUAGE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125009" y="6753430"/>
            <a:ext cx="1849688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HARDWARE COMPONENTS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110364" y="3939427"/>
            <a:ext cx="1849688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DEVELOPING TOOLS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4377939" y="1167394"/>
            <a:ext cx="1849688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CLOUD SERVICES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271338" y="6897956"/>
            <a:ext cx="2062890" cy="29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4329483" y="4086767"/>
            <a:ext cx="1849688" cy="29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TOOLS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8219156" y="1168974"/>
            <a:ext cx="1849688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FRAMEWORK AND LIBRARY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8219156" y="6767717"/>
            <a:ext cx="1849688" cy="58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4"/>
              </a:lnSpc>
              <a:spcBef>
                <a:spcPct val="0"/>
              </a:spcBef>
            </a:pPr>
            <a:r>
              <a:rPr lang="en-US" sz="1899" spc="-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API’S AND INTEGRATION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4976" y="1556782"/>
            <a:ext cx="2954181" cy="5718664"/>
            <a:chOff x="0" y="0"/>
            <a:chExt cx="3938908" cy="762488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938908" cy="7624886"/>
              <a:chOff x="0" y="0"/>
              <a:chExt cx="430566" cy="83348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0566" cy="833484"/>
              </a:xfrm>
              <a:custGeom>
                <a:avLst/>
                <a:gdLst/>
                <a:ahLst/>
                <a:cxnLst/>
                <a:rect r="r" b="b" t="t" l="l"/>
                <a:pathLst>
                  <a:path h="833484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833484"/>
                    </a:lnTo>
                    <a:lnTo>
                      <a:pt x="0" y="833484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430566" cy="814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4929" y="187577"/>
              <a:ext cx="3649050" cy="7249731"/>
              <a:chOff x="0" y="0"/>
              <a:chExt cx="398881" cy="7924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8881" cy="792475"/>
              </a:xfrm>
              <a:custGeom>
                <a:avLst/>
                <a:gdLst/>
                <a:ahLst/>
                <a:cxnLst/>
                <a:rect r="r" b="b" t="t" l="l"/>
                <a:pathLst>
                  <a:path h="792475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792475"/>
                    </a:lnTo>
                    <a:lnTo>
                      <a:pt x="0" y="792475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38100"/>
                <a:ext cx="398881" cy="754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  <a:r>
                  <a:rPr lang="en-US" sz="1993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ENHANCED MOBILITY</a:t>
                </a: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  <a:r>
                  <a:rPr lang="en-US" sz="1993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REAL-TIME ASSISTANCE</a:t>
                </a: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993"/>
                  </a:lnSpc>
                </a:pPr>
              </a:p>
              <a:p>
                <a:pPr algn="ctr">
                  <a:lnSpc>
                    <a:spcPts val="1888"/>
                  </a:lnSpc>
                </a:pPr>
                <a:r>
                  <a:rPr lang="en-US" sz="1888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USER-CENTRIC DESIGN</a:t>
                </a:r>
              </a:p>
              <a:p>
                <a:pPr algn="ctr">
                  <a:lnSpc>
                    <a:spcPts val="1888"/>
                  </a:lnSpc>
                </a:pPr>
              </a:p>
              <a:p>
                <a:pPr algn="ctr">
                  <a:lnSpc>
                    <a:spcPts val="1888"/>
                  </a:lnSpc>
                </a:pPr>
              </a:p>
              <a:p>
                <a:pPr algn="ctr">
                  <a:lnSpc>
                    <a:spcPts val="1888"/>
                  </a:lnSpc>
                </a:pPr>
              </a:p>
              <a:p>
                <a:pPr algn="ctr" marL="0" indent="0" lvl="0">
                  <a:lnSpc>
                    <a:spcPts val="1888"/>
                  </a:lnSpc>
                  <a:spcBef>
                    <a:spcPct val="0"/>
                  </a:spcBef>
                </a:pPr>
                <a:r>
                  <a:rPr lang="en-US" sz="1888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IMPROVED QUALITY OF LIFE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0791082" y="1548410"/>
            <a:ext cx="2816017" cy="2838790"/>
            <a:chOff x="0" y="0"/>
            <a:chExt cx="3754689" cy="378505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754689" cy="3733867"/>
              <a:chOff x="0" y="0"/>
              <a:chExt cx="430566" cy="4281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30566" cy="428178"/>
              </a:xfrm>
              <a:custGeom>
                <a:avLst/>
                <a:gdLst/>
                <a:ahLst/>
                <a:cxnLst/>
                <a:rect r="r" b="b" t="t" l="l"/>
                <a:pathLst>
                  <a:path h="428178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428178"/>
                    </a:lnTo>
                    <a:lnTo>
                      <a:pt x="0" y="42817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9525"/>
                <a:ext cx="430566" cy="4186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8150" y="133377"/>
              <a:ext cx="3478388" cy="3651676"/>
              <a:chOff x="0" y="0"/>
              <a:chExt cx="398881" cy="41875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98881" cy="418753"/>
              </a:xfrm>
              <a:custGeom>
                <a:avLst/>
                <a:gdLst/>
                <a:ahLst/>
                <a:cxnLst/>
                <a:rect r="r" b="b" t="t" l="l"/>
                <a:pathLst>
                  <a:path h="418753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418753"/>
                    </a:lnTo>
                    <a:lnTo>
                      <a:pt x="0" y="418753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28575"/>
                <a:ext cx="398881" cy="3901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  <a:r>
                  <a:rPr lang="en-US" sz="19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VISUALLY IMPAIRED INDIVIDUALS</a:t>
                </a: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  <a:r>
                  <a:rPr lang="en-US" sz="19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CAREGIVERS AND SUPPORT NETWORKS</a:t>
                </a:r>
              </a:p>
              <a:p>
                <a:pPr algn="ctr">
                  <a:lnSpc>
                    <a:spcPts val="1900"/>
                  </a:lnSpc>
                </a:pPr>
              </a:p>
              <a:p>
                <a:pPr algn="ctr" marL="0" indent="0" lvl="0">
                  <a:lnSpc>
                    <a:spcPts val="19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791082" y="4445028"/>
            <a:ext cx="2816017" cy="2830418"/>
            <a:chOff x="0" y="0"/>
            <a:chExt cx="3754689" cy="377389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754689" cy="3773891"/>
              <a:chOff x="0" y="0"/>
              <a:chExt cx="430566" cy="4327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30566" cy="432768"/>
              </a:xfrm>
              <a:custGeom>
                <a:avLst/>
                <a:gdLst/>
                <a:ahLst/>
                <a:cxnLst/>
                <a:rect r="r" b="b" t="t" l="l"/>
                <a:pathLst>
                  <a:path h="432768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432768"/>
                    </a:lnTo>
                    <a:lnTo>
                      <a:pt x="0" y="43276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9525"/>
                <a:ext cx="430566" cy="4232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38150" y="173949"/>
              <a:ext cx="3478388" cy="3425992"/>
              <a:chOff x="0" y="0"/>
              <a:chExt cx="398881" cy="39287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98881" cy="392873"/>
              </a:xfrm>
              <a:custGeom>
                <a:avLst/>
                <a:gdLst/>
                <a:ahLst/>
                <a:cxnLst/>
                <a:rect r="r" b="b" t="t" l="l"/>
                <a:pathLst>
                  <a:path h="392873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392873"/>
                    </a:lnTo>
                    <a:lnTo>
                      <a:pt x="0" y="392873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28575"/>
                <a:ext cx="398881" cy="3642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  <a:r>
                  <a:rPr lang="en-US" sz="19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DIRECT SALES</a:t>
                </a: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  <a:r>
                  <a:rPr lang="en-US" sz="19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PARTNERSHIPS</a:t>
                </a:r>
              </a:p>
              <a:p>
                <a:pPr algn="ctr">
                  <a:lnSpc>
                    <a:spcPts val="1900"/>
                  </a:lnSpc>
                </a:pPr>
              </a:p>
              <a:p>
                <a:pPr algn="ctr">
                  <a:lnSpc>
                    <a:spcPts val="1900"/>
                  </a:lnSpc>
                </a:pPr>
              </a:p>
              <a:p>
                <a:pPr algn="ctr" marL="0" indent="0" lvl="0">
                  <a:lnSpc>
                    <a:spcPts val="1900"/>
                  </a:lnSpc>
                  <a:spcBef>
                    <a:spcPct val="0"/>
                  </a:spcBef>
                </a:pPr>
                <a:r>
                  <a:rPr lang="en-US" sz="19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ONLINE PRESENCE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569234" y="1565154"/>
            <a:ext cx="2954181" cy="5718664"/>
            <a:chOff x="0" y="0"/>
            <a:chExt cx="3938908" cy="762488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3938908" cy="7624886"/>
              <a:chOff x="0" y="0"/>
              <a:chExt cx="430566" cy="83348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30566" cy="833484"/>
              </a:xfrm>
              <a:custGeom>
                <a:avLst/>
                <a:gdLst/>
                <a:ahLst/>
                <a:cxnLst/>
                <a:rect r="r" b="b" t="t" l="l"/>
                <a:pathLst>
                  <a:path h="833484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833484"/>
                    </a:lnTo>
                    <a:lnTo>
                      <a:pt x="0" y="833484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9050"/>
                <a:ext cx="430566" cy="814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4929" y="187577"/>
              <a:ext cx="3649050" cy="7249731"/>
              <a:chOff x="0" y="0"/>
              <a:chExt cx="398881" cy="7924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98881" cy="792475"/>
              </a:xfrm>
              <a:custGeom>
                <a:avLst/>
                <a:gdLst/>
                <a:ahLst/>
                <a:cxnLst/>
                <a:rect r="r" b="b" t="t" l="l"/>
                <a:pathLst>
                  <a:path h="792475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792475"/>
                    </a:lnTo>
                    <a:lnTo>
                      <a:pt x="0" y="792475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38100"/>
                <a:ext cx="398881" cy="754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75"/>
                  </a:lnSpc>
                </a:pPr>
                <a:r>
                  <a:rPr lang="en-US" sz="2075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HARDWARE SUPPLIERS</a:t>
                </a:r>
              </a:p>
              <a:p>
                <a:pPr algn="ctr">
                  <a:lnSpc>
                    <a:spcPts val="2075"/>
                  </a:lnSpc>
                </a:pPr>
              </a:p>
              <a:p>
                <a:pPr algn="ctr">
                  <a:lnSpc>
                    <a:spcPts val="2075"/>
                  </a:lnSpc>
                </a:pPr>
              </a:p>
              <a:p>
                <a:pPr algn="ctr">
                  <a:lnSpc>
                    <a:spcPts val="2075"/>
                  </a:lnSpc>
                </a:pPr>
              </a:p>
              <a:p>
                <a:pPr algn="ctr">
                  <a:lnSpc>
                    <a:spcPts val="2075"/>
                  </a:lnSpc>
                </a:pPr>
                <a:r>
                  <a:rPr lang="en-US" sz="2075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SOFTWARE DEVELOPERS</a:t>
                </a:r>
              </a:p>
              <a:p>
                <a:pPr algn="ctr">
                  <a:lnSpc>
                    <a:spcPts val="2075"/>
                  </a:lnSpc>
                </a:pPr>
              </a:p>
              <a:p>
                <a:pPr algn="ctr">
                  <a:lnSpc>
                    <a:spcPts val="2075"/>
                  </a:lnSpc>
                </a:pPr>
              </a:p>
              <a:p>
                <a:pPr algn="ctr">
                  <a:lnSpc>
                    <a:spcPts val="2075"/>
                  </a:lnSpc>
                </a:pPr>
              </a:p>
              <a:p>
                <a:pPr algn="ctr" marL="0" indent="0" lvl="0">
                  <a:lnSpc>
                    <a:spcPts val="2075"/>
                  </a:lnSpc>
                  <a:spcBef>
                    <a:spcPct val="0"/>
                  </a:spcBef>
                </a:pPr>
                <a:r>
                  <a:rPr lang="en-US" sz="2075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ACCESSIBILITY ORGANIZATIONS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4681662" y="1556782"/>
            <a:ext cx="2816017" cy="2830418"/>
            <a:chOff x="0" y="0"/>
            <a:chExt cx="3754689" cy="377389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754689" cy="3773891"/>
              <a:chOff x="0" y="0"/>
              <a:chExt cx="430566" cy="43276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30566" cy="432768"/>
              </a:xfrm>
              <a:custGeom>
                <a:avLst/>
                <a:gdLst/>
                <a:ahLst/>
                <a:cxnLst/>
                <a:rect r="r" b="b" t="t" l="l"/>
                <a:pathLst>
                  <a:path h="432768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432768"/>
                    </a:lnTo>
                    <a:lnTo>
                      <a:pt x="0" y="43276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9525"/>
                <a:ext cx="430566" cy="4232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150" y="173949"/>
              <a:ext cx="3478388" cy="3899967"/>
              <a:chOff x="0" y="0"/>
              <a:chExt cx="398881" cy="44722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98881" cy="447226"/>
              </a:xfrm>
              <a:custGeom>
                <a:avLst/>
                <a:gdLst/>
                <a:ahLst/>
                <a:cxnLst/>
                <a:rect r="r" b="b" t="t" l="l"/>
                <a:pathLst>
                  <a:path h="447226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447226"/>
                    </a:lnTo>
                    <a:lnTo>
                      <a:pt x="0" y="447226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47625"/>
                <a:ext cx="398881" cy="3996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  <a:p>
                <a:pPr algn="ctr">
                  <a:lnSpc>
                    <a:spcPts val="2600"/>
                  </a:lnSpc>
                </a:pPr>
              </a:p>
              <a:p>
                <a:pPr algn="ctr">
                  <a:lnSpc>
                    <a:spcPts val="2000"/>
                  </a:lnSpc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PROTOTYPING</a:t>
                </a:r>
              </a:p>
              <a:p>
                <a:pPr algn="ctr">
                  <a:lnSpc>
                    <a:spcPts val="2000"/>
                  </a:lnSpc>
                </a:pPr>
              </a:p>
              <a:p>
                <a:pPr algn="ctr">
                  <a:lnSpc>
                    <a:spcPts val="2000"/>
                  </a:lnSpc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USER TESTING</a:t>
                </a:r>
              </a:p>
              <a:p>
                <a:pPr algn="ctr">
                  <a:lnSpc>
                    <a:spcPts val="2000"/>
                  </a:lnSpc>
                </a:pPr>
              </a:p>
              <a:p>
                <a:pPr algn="ctr">
                  <a:lnSpc>
                    <a:spcPts val="2000"/>
                  </a:lnSpc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MANUFACTURING</a:t>
                </a:r>
              </a:p>
              <a:p>
                <a:pPr algn="ctr">
                  <a:lnSpc>
                    <a:spcPts val="2600"/>
                  </a:lnSpc>
                </a:pPr>
              </a:p>
              <a:p>
                <a:pPr algn="ctr" marL="0" indent="0" lvl="0">
                  <a:lnSpc>
                    <a:spcPts val="26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4681662" y="4453401"/>
            <a:ext cx="2816017" cy="2830418"/>
            <a:chOff x="0" y="0"/>
            <a:chExt cx="3754689" cy="3773891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754689" cy="3773891"/>
              <a:chOff x="0" y="0"/>
              <a:chExt cx="430566" cy="43276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30566" cy="432768"/>
              </a:xfrm>
              <a:custGeom>
                <a:avLst/>
                <a:gdLst/>
                <a:ahLst/>
                <a:cxnLst/>
                <a:rect r="r" b="b" t="t" l="l"/>
                <a:pathLst>
                  <a:path h="432768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432768"/>
                    </a:lnTo>
                    <a:lnTo>
                      <a:pt x="0" y="43276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9525"/>
                <a:ext cx="430566" cy="4232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38150" y="173949"/>
              <a:ext cx="3478388" cy="3462869"/>
              <a:chOff x="0" y="0"/>
              <a:chExt cx="398881" cy="39710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98881" cy="397102"/>
              </a:xfrm>
              <a:custGeom>
                <a:avLst/>
                <a:gdLst/>
                <a:ahLst/>
                <a:cxnLst/>
                <a:rect r="r" b="b" t="t" l="l"/>
                <a:pathLst>
                  <a:path h="397102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397102"/>
                    </a:lnTo>
                    <a:lnTo>
                      <a:pt x="0" y="397102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28575"/>
                <a:ext cx="398881" cy="368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  <a:p>
                <a:pPr algn="ctr">
                  <a:lnSpc>
                    <a:spcPts val="2000"/>
                  </a:lnSpc>
                </a:pPr>
              </a:p>
              <a:p>
                <a:pPr algn="ctr">
                  <a:lnSpc>
                    <a:spcPts val="2000"/>
                  </a:lnSpc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TECHNOLOGY EXPERTISE</a:t>
                </a:r>
              </a:p>
              <a:p>
                <a:pPr algn="ctr">
                  <a:lnSpc>
                    <a:spcPts val="2000"/>
                  </a:lnSpc>
                </a:pPr>
              </a:p>
              <a:p>
                <a:pPr algn="ctr">
                  <a:lnSpc>
                    <a:spcPts val="2000"/>
                  </a:lnSpc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FUNDING</a:t>
                </a:r>
              </a:p>
              <a:p>
                <a:pPr algn="ctr">
                  <a:lnSpc>
                    <a:spcPts val="2000"/>
                  </a:lnSpc>
                </a:pPr>
              </a:p>
              <a:p>
                <a:pPr algn="ctr" marL="0" indent="0" lvl="0">
                  <a:lnSpc>
                    <a:spcPts val="2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INTELLECTUAL PROPERTY</a:t>
                </a: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3764585" y="1565154"/>
            <a:ext cx="2954181" cy="5718664"/>
            <a:chOff x="0" y="0"/>
            <a:chExt cx="3938908" cy="762488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3938908" cy="7624886"/>
              <a:chOff x="0" y="0"/>
              <a:chExt cx="430566" cy="83348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430566" cy="833484"/>
              </a:xfrm>
              <a:custGeom>
                <a:avLst/>
                <a:gdLst/>
                <a:ahLst/>
                <a:cxnLst/>
                <a:rect r="r" b="b" t="t" l="l"/>
                <a:pathLst>
                  <a:path h="833484" w="430566">
                    <a:moveTo>
                      <a:pt x="0" y="0"/>
                    </a:moveTo>
                    <a:lnTo>
                      <a:pt x="430566" y="0"/>
                    </a:lnTo>
                    <a:lnTo>
                      <a:pt x="430566" y="833484"/>
                    </a:lnTo>
                    <a:lnTo>
                      <a:pt x="0" y="833484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19050"/>
                <a:ext cx="430566" cy="814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44929" y="187577"/>
              <a:ext cx="3649050" cy="7249731"/>
              <a:chOff x="0" y="0"/>
              <a:chExt cx="398881" cy="79247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98881" cy="792475"/>
              </a:xfrm>
              <a:custGeom>
                <a:avLst/>
                <a:gdLst/>
                <a:ahLst/>
                <a:cxnLst/>
                <a:rect r="r" b="b" t="t" l="l"/>
                <a:pathLst>
                  <a:path h="792475" w="398881">
                    <a:moveTo>
                      <a:pt x="0" y="0"/>
                    </a:moveTo>
                    <a:lnTo>
                      <a:pt x="398881" y="0"/>
                    </a:lnTo>
                    <a:lnTo>
                      <a:pt x="398881" y="792475"/>
                    </a:lnTo>
                    <a:lnTo>
                      <a:pt x="0" y="792475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38100"/>
                <a:ext cx="398881" cy="754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8"/>
                  </a:lnSpc>
                </a:pPr>
                <a:r>
                  <a:rPr lang="en-US" sz="1888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PERSONALIZED ASSISTANCE</a:t>
                </a:r>
              </a:p>
              <a:p>
                <a:pPr algn="ctr">
                  <a:lnSpc>
                    <a:spcPts val="1888"/>
                  </a:lnSpc>
                </a:pPr>
              </a:p>
              <a:p>
                <a:pPr algn="ctr">
                  <a:lnSpc>
                    <a:spcPts val="1888"/>
                  </a:lnSpc>
                </a:pPr>
              </a:p>
              <a:p>
                <a:pPr algn="ctr">
                  <a:lnSpc>
                    <a:spcPts val="1888"/>
                  </a:lnSpc>
                </a:pPr>
                <a:r>
                  <a:rPr lang="en-US" sz="1888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ACCESSIBILITY SUPPORT</a:t>
                </a:r>
              </a:p>
              <a:p>
                <a:pPr algn="ctr">
                  <a:lnSpc>
                    <a:spcPts val="1888"/>
                  </a:lnSpc>
                </a:pPr>
              </a:p>
              <a:p>
                <a:pPr algn="ctr">
                  <a:lnSpc>
                    <a:spcPts val="1888"/>
                  </a:lnSpc>
                </a:pPr>
              </a:p>
              <a:p>
                <a:pPr algn="ctr" marL="0" indent="0" lvl="0">
                  <a:lnSpc>
                    <a:spcPts val="1888"/>
                  </a:lnSpc>
                  <a:spcBef>
                    <a:spcPct val="0"/>
                  </a:spcBef>
                </a:pPr>
                <a:r>
                  <a:rPr lang="en-US" sz="1888">
                    <a:solidFill>
                      <a:srgbClr val="FFFFFF">
                        <a:alpha val="73725"/>
                      </a:srgbClr>
                    </a:solidFill>
                    <a:latin typeface="Alata"/>
                    <a:ea typeface="Alata"/>
                    <a:cs typeface="Alata"/>
                    <a:sym typeface="Alata"/>
                  </a:rPr>
                  <a:t>CONTINUOUS IMPROVEMENT</a:t>
                </a:r>
              </a:p>
            </p:txBody>
          </p:sp>
        </p:grpSp>
      </p:grpSp>
      <p:grpSp>
        <p:nvGrpSpPr>
          <p:cNvPr name="Group 52" id="52"/>
          <p:cNvGrpSpPr/>
          <p:nvPr/>
        </p:nvGrpSpPr>
        <p:grpSpPr>
          <a:xfrm rot="0">
            <a:off x="9242774" y="7540993"/>
            <a:ext cx="7475992" cy="2140572"/>
            <a:chOff x="0" y="0"/>
            <a:chExt cx="9967990" cy="2854096"/>
          </a:xfrm>
        </p:grpSpPr>
        <p:grpSp>
          <p:nvGrpSpPr>
            <p:cNvPr name="Group 53" id="53"/>
            <p:cNvGrpSpPr/>
            <p:nvPr/>
          </p:nvGrpSpPr>
          <p:grpSpPr>
            <a:xfrm rot="5400000">
              <a:off x="3556947" y="-3556947"/>
              <a:ext cx="2854096" cy="9967990"/>
              <a:chOff x="0" y="0"/>
              <a:chExt cx="304682" cy="1064109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04682" cy="1064108"/>
              </a:xfrm>
              <a:custGeom>
                <a:avLst/>
                <a:gdLst/>
                <a:ahLst/>
                <a:cxnLst/>
                <a:rect r="r" b="b" t="t" l="l"/>
                <a:pathLst>
                  <a:path h="1064108" w="304682">
                    <a:moveTo>
                      <a:pt x="0" y="0"/>
                    </a:moveTo>
                    <a:lnTo>
                      <a:pt x="304682" y="0"/>
                    </a:lnTo>
                    <a:lnTo>
                      <a:pt x="304682" y="1064108"/>
                    </a:lnTo>
                    <a:lnTo>
                      <a:pt x="0" y="106410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19050"/>
                <a:ext cx="304682" cy="1045059"/>
              </a:xfrm>
              <a:prstGeom prst="rect">
                <a:avLst/>
              </a:prstGeom>
            </p:spPr>
            <p:txBody>
              <a:bodyPr anchor="ctr" rtlCol="false" tIns="53292" lIns="53292" bIns="53292" rIns="53292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5400000">
              <a:off x="3732640" y="-3339880"/>
              <a:ext cx="2502710" cy="9533855"/>
              <a:chOff x="0" y="0"/>
              <a:chExt cx="267171" cy="1017764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67171" cy="1017764"/>
              </a:xfrm>
              <a:custGeom>
                <a:avLst/>
                <a:gdLst/>
                <a:ahLst/>
                <a:cxnLst/>
                <a:rect r="r" b="b" t="t" l="l"/>
                <a:pathLst>
                  <a:path h="1017764" w="267171">
                    <a:moveTo>
                      <a:pt x="0" y="0"/>
                    </a:moveTo>
                    <a:lnTo>
                      <a:pt x="267171" y="0"/>
                    </a:lnTo>
                    <a:lnTo>
                      <a:pt x="267171" y="1017764"/>
                    </a:lnTo>
                    <a:lnTo>
                      <a:pt x="0" y="1017764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19050"/>
                <a:ext cx="267171" cy="998714"/>
              </a:xfrm>
              <a:prstGeom prst="rect">
                <a:avLst/>
              </a:prstGeom>
            </p:spPr>
            <p:txBody>
              <a:bodyPr anchor="ctr" rtlCol="false" tIns="53292" lIns="53292" bIns="53292" rIns="53292"/>
              <a:lstStyle/>
              <a:p>
                <a:pPr algn="ctr" marL="0" indent="0" lvl="0">
                  <a:lnSpc>
                    <a:spcPts val="259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1569234" y="7474318"/>
            <a:ext cx="7475992" cy="2140572"/>
            <a:chOff x="0" y="0"/>
            <a:chExt cx="9967990" cy="2854096"/>
          </a:xfrm>
        </p:grpSpPr>
        <p:grpSp>
          <p:nvGrpSpPr>
            <p:cNvPr name="Group 60" id="60"/>
            <p:cNvGrpSpPr/>
            <p:nvPr/>
          </p:nvGrpSpPr>
          <p:grpSpPr>
            <a:xfrm rot="5400000">
              <a:off x="3556947" y="-3556947"/>
              <a:ext cx="2854096" cy="9967990"/>
              <a:chOff x="0" y="0"/>
              <a:chExt cx="304682" cy="1064109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04682" cy="1064108"/>
              </a:xfrm>
              <a:custGeom>
                <a:avLst/>
                <a:gdLst/>
                <a:ahLst/>
                <a:cxnLst/>
                <a:rect r="r" b="b" t="t" l="l"/>
                <a:pathLst>
                  <a:path h="1064108" w="304682">
                    <a:moveTo>
                      <a:pt x="0" y="0"/>
                    </a:moveTo>
                    <a:lnTo>
                      <a:pt x="304682" y="0"/>
                    </a:lnTo>
                    <a:lnTo>
                      <a:pt x="304682" y="1064108"/>
                    </a:lnTo>
                    <a:lnTo>
                      <a:pt x="0" y="1064108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19050"/>
                <a:ext cx="304682" cy="1045059"/>
              </a:xfrm>
              <a:prstGeom prst="rect">
                <a:avLst/>
              </a:prstGeom>
            </p:spPr>
            <p:txBody>
              <a:bodyPr anchor="ctr" rtlCol="false" tIns="53292" lIns="53292" bIns="53292" rIns="53292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5400000">
              <a:off x="3732640" y="-3339880"/>
              <a:ext cx="2502710" cy="9533855"/>
              <a:chOff x="0" y="0"/>
              <a:chExt cx="267171" cy="1017764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67171" cy="1017764"/>
              </a:xfrm>
              <a:custGeom>
                <a:avLst/>
                <a:gdLst/>
                <a:ahLst/>
                <a:cxnLst/>
                <a:rect r="r" b="b" t="t" l="l"/>
                <a:pathLst>
                  <a:path h="1017764" w="267171">
                    <a:moveTo>
                      <a:pt x="0" y="0"/>
                    </a:moveTo>
                    <a:lnTo>
                      <a:pt x="267171" y="0"/>
                    </a:lnTo>
                    <a:lnTo>
                      <a:pt x="267171" y="1017764"/>
                    </a:lnTo>
                    <a:lnTo>
                      <a:pt x="0" y="1017764"/>
                    </a:lnTo>
                    <a:close/>
                  </a:path>
                </a:pathLst>
              </a:custGeom>
              <a:solidFill>
                <a:srgbClr val="023579">
                  <a:alpha val="73725"/>
                </a:srgbClr>
              </a:solidFill>
              <a:ln w="38100" cap="sq">
                <a:solidFill>
                  <a:srgbClr val="FFFFFF">
                    <a:alpha val="73725"/>
                  </a:srgbClr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19050"/>
                <a:ext cx="267171" cy="998714"/>
              </a:xfrm>
              <a:prstGeom prst="rect">
                <a:avLst/>
              </a:prstGeom>
            </p:spPr>
            <p:txBody>
              <a:bodyPr anchor="ctr" rtlCol="false" tIns="53292" lIns="53292" bIns="53292" rIns="53292"/>
              <a:lstStyle/>
              <a:p>
                <a:pPr algn="ctr" marL="0" indent="0" lvl="0">
                  <a:lnSpc>
                    <a:spcPts val="259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66" id="66"/>
          <p:cNvSpPr txBox="true"/>
          <p:nvPr/>
        </p:nvSpPr>
        <p:spPr>
          <a:xfrm rot="0">
            <a:off x="4518453" y="757835"/>
            <a:ext cx="925109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</a:pPr>
            <a:r>
              <a:rPr lang="en-US" sz="4400">
                <a:solidFill>
                  <a:srgbClr val="5B5B5B"/>
                </a:solidFill>
                <a:latin typeface="Alata"/>
                <a:ea typeface="Alata"/>
                <a:cs typeface="Alata"/>
                <a:sym typeface="Alata"/>
              </a:rPr>
              <a:t>BUSINESS MODEL CANVAS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800850" y="1908040"/>
            <a:ext cx="248882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KEY PARTNERS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845258" y="1908040"/>
            <a:ext cx="248882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KEY ACTIVITIES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845258" y="4781667"/>
            <a:ext cx="248882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KEY RESOURCES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907654" y="1908040"/>
            <a:ext cx="2488825" cy="56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VALUE PROPOSITIONS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016674" y="1908040"/>
            <a:ext cx="2488825" cy="56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CUSTOMER RELATIONSHIP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954297" y="4781667"/>
            <a:ext cx="248882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CHANNEL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954678" y="1803279"/>
            <a:ext cx="2488825" cy="56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CUSTOMER SEGMENTS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723001" y="7836268"/>
            <a:ext cx="3168457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COST STRUCTURE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396541" y="7836268"/>
            <a:ext cx="3168457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"/>
              </a:lnSpc>
              <a:spcBef>
                <a:spcPct val="0"/>
              </a:spcBef>
            </a:pPr>
            <a:r>
              <a:rPr lang="en-US" sz="2200" u="sng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REVENUE STREAM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689531" y="8625574"/>
            <a:ext cx="1879253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PRODUCT SALES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741355" y="8501749"/>
            <a:ext cx="2255908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SUBSCRIPTION OR SERVICE MODEL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997263" y="8501749"/>
            <a:ext cx="2215264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LICENSING OR PARTNERSHIPS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918370" y="8501749"/>
            <a:ext cx="2255908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MANUFACTURING COSTS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4174278" y="8501749"/>
            <a:ext cx="2373006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MARKETING AND PROMOTION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586377" y="8501749"/>
            <a:ext cx="1822604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OPERATIONAL COSTS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4103" y="-3632618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02388" y="7808708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46645" y="1990204"/>
            <a:ext cx="7163438" cy="3759004"/>
          </a:xfrm>
          <a:custGeom>
            <a:avLst/>
            <a:gdLst/>
            <a:ahLst/>
            <a:cxnLst/>
            <a:rect r="r" b="b" t="t" l="l"/>
            <a:pathLst>
              <a:path h="3759004" w="7163438">
                <a:moveTo>
                  <a:pt x="0" y="0"/>
                </a:moveTo>
                <a:lnTo>
                  <a:pt x="7163438" y="0"/>
                </a:lnTo>
                <a:lnTo>
                  <a:pt x="7163438" y="3759004"/>
                </a:lnTo>
                <a:lnTo>
                  <a:pt x="0" y="375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96" t="-102165" r="0" b="-8215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8856" y="524192"/>
            <a:ext cx="392258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  <a:hlinkClick r:id="rId5" tooltip="https://drive.google.com/file/d/1ncFs-46QpEPeX-Lp_xN_8CpBEPbo8eXT/view?usp=drive_link"/>
              </a:rPr>
              <a:t>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DAGDmDBcVWY</dc:identifier>
  <dcterms:modified xsi:type="dcterms:W3CDTF">2011-08-01T06:04:30Z</dcterms:modified>
  <cp:revision>1</cp:revision>
  <dc:title>Green and Orange Professional Business Project Proposal Tech Company Presentation</dc:title>
</cp:coreProperties>
</file>